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30" r:id="rId2"/>
    <p:sldId id="398" r:id="rId3"/>
    <p:sldId id="410" r:id="rId4"/>
    <p:sldId id="401" r:id="rId5"/>
    <p:sldId id="348" r:id="rId6"/>
    <p:sldId id="411" r:id="rId7"/>
    <p:sldId id="363" r:id="rId8"/>
    <p:sldId id="412" r:id="rId9"/>
    <p:sldId id="351" r:id="rId10"/>
    <p:sldId id="361" r:id="rId11"/>
    <p:sldId id="354" r:id="rId12"/>
    <p:sldId id="402" r:id="rId13"/>
    <p:sldId id="413" r:id="rId14"/>
    <p:sldId id="404" r:id="rId15"/>
    <p:sldId id="406" r:id="rId16"/>
    <p:sldId id="407" r:id="rId17"/>
    <p:sldId id="408" r:id="rId18"/>
    <p:sldId id="403" r:id="rId19"/>
    <p:sldId id="414" r:id="rId20"/>
    <p:sldId id="409" r:id="rId21"/>
    <p:sldId id="349" r:id="rId22"/>
    <p:sldId id="400" r:id="rId23"/>
    <p:sldId id="415" r:id="rId24"/>
    <p:sldId id="416" r:id="rId25"/>
    <p:sldId id="417" r:id="rId26"/>
    <p:sldId id="418" r:id="rId27"/>
    <p:sldId id="41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717114-492D-4A59-85BE-4FFEA2B3318F}">
          <p14:sldIdLst>
            <p14:sldId id="330"/>
            <p14:sldId id="398"/>
          </p14:sldIdLst>
        </p14:section>
        <p14:section name="Introduction" id="{2F2EBAEC-E60A-4D27-93BE-766185740C8A}">
          <p14:sldIdLst>
            <p14:sldId id="410"/>
            <p14:sldId id="401"/>
            <p14:sldId id="348"/>
          </p14:sldIdLst>
        </p14:section>
        <p14:section name="Selection Criteria" id="{E8CAB525-AACC-4435-A37A-B063C4D0F600}">
          <p14:sldIdLst>
            <p14:sldId id="411"/>
            <p14:sldId id="363"/>
          </p14:sldIdLst>
        </p14:section>
        <p14:section name="Analysis" id="{453B4A36-8CAC-47CC-BAF2-D4F5BA0DA83A}">
          <p14:sldIdLst>
            <p14:sldId id="412"/>
            <p14:sldId id="351"/>
            <p14:sldId id="361"/>
            <p14:sldId id="354"/>
            <p14:sldId id="402"/>
          </p14:sldIdLst>
        </p14:section>
        <p14:section name="Summary" id="{DECB5D20-FBB0-43EB-8657-EA6617A47C71}">
          <p14:sldIdLst>
            <p14:sldId id="413"/>
            <p14:sldId id="404"/>
            <p14:sldId id="406"/>
            <p14:sldId id="407"/>
            <p14:sldId id="408"/>
            <p14:sldId id="403"/>
          </p14:sldIdLst>
        </p14:section>
        <p14:section name="Future Research" id="{DD57287D-A848-423C-AD00-98963925E98E}">
          <p14:sldIdLst>
            <p14:sldId id="414"/>
            <p14:sldId id="409"/>
            <p14:sldId id="349"/>
            <p14:sldId id="400"/>
            <p14:sldId id="415"/>
            <p14:sldId id="416"/>
            <p14:sldId id="417"/>
            <p14:sldId id="418"/>
            <p14:sldId id="41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94B"/>
    <a:srgbClr val="FF5F05"/>
    <a:srgbClr val="C84113"/>
    <a:srgbClr val="3B6C35"/>
    <a:srgbClr val="4B868E"/>
    <a:srgbClr val="FBB24D"/>
    <a:srgbClr val="F05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DD094F-A281-4C47-987A-DDAE8DCEFC4D}" v="4521" dt="2023-12-03T21:34:06.2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3" autoAdjust="0"/>
    <p:restoredTop sz="86077" autoAdjust="0"/>
  </p:normalViewPr>
  <p:slideViewPr>
    <p:cSldViewPr snapToGrid="0">
      <p:cViewPr varScale="1">
        <p:scale>
          <a:sx n="95" d="100"/>
          <a:sy n="95" d="100"/>
        </p:scale>
        <p:origin x="120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kaus\OneDrive\Desktop\Sysytematic%20Review\Systematic%20Review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kaus\OneDrive\Desktop\Sysytematic%20Review\Systematic%20Review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kaus\OneDrive\Desktop\Sysytematic%20Review\Systematic%20Review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illinoisedu-my.sharepoint.com/personal/mukulk2_illinois_edu/Documents/PhD/Coursework/BADM%20504%20Philosophy%20of%20Science%20and%20Business%20Administration/Sysytematic%20Review/Systematic%20Review%20v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dirty="0">
                <a:solidFill>
                  <a:schemeClr val="tx1"/>
                </a:solidFill>
              </a:rPr>
              <a:t>Number</a:t>
            </a:r>
            <a:r>
              <a:rPr lang="en-US" sz="1800" b="0" baseline="0" dirty="0">
                <a:solidFill>
                  <a:schemeClr val="tx1"/>
                </a:solidFill>
              </a:rPr>
              <a:t> of Articles by Journal</a:t>
            </a:r>
            <a:endParaRPr lang="en-US" sz="1800" b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45837084863143"/>
          <c:y val="0.12453179948867082"/>
          <c:w val="0.86341111594382736"/>
          <c:h val="0.394291371909469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3294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Journals!$E$2:$E$36</c:f>
              <c:strCache>
                <c:ptCount val="35"/>
                <c:pt idx="0">
                  <c:v>Journal Of Cleaner Production</c:v>
                </c:pt>
                <c:pt idx="1">
                  <c:v>Sustainability</c:v>
                </c:pt>
                <c:pt idx="2">
                  <c:v>Supply Chain Management-An International Journal</c:v>
                </c:pt>
                <c:pt idx="3">
                  <c:v>Technological Forecasting And Social Change</c:v>
                </c:pt>
                <c:pt idx="4">
                  <c:v>Quality &amp; Quantity</c:v>
                </c:pt>
                <c:pt idx="5">
                  <c:v>Journal Of Strategic Information Systems</c:v>
                </c:pt>
                <c:pt idx="6">
                  <c:v>Journal Of Computer Information Systems</c:v>
                </c:pt>
                <c:pt idx="7">
                  <c:v>Information Systems Frontiers</c:v>
                </c:pt>
                <c:pt idx="8">
                  <c:v>Information Systems Journal</c:v>
                </c:pt>
                <c:pt idx="9">
                  <c:v>International Journal Of Production Economics</c:v>
                </c:pt>
                <c:pt idx="10">
                  <c:v>Mis Quarterly</c:v>
                </c:pt>
                <c:pt idx="11">
                  <c:v>Information &amp; Management</c:v>
                </c:pt>
                <c:pt idx="12">
                  <c:v>Journal Of Business Ethics</c:v>
                </c:pt>
                <c:pt idx="13">
                  <c:v>European Journal Of Information Systems</c:v>
                </c:pt>
                <c:pt idx="14">
                  <c:v>Industrial Management &amp; Data Systems</c:v>
                </c:pt>
                <c:pt idx="15">
                  <c:v>Journal Of Management &amp; Organization</c:v>
                </c:pt>
                <c:pt idx="16">
                  <c:v>Decision Support Systems</c:v>
                </c:pt>
                <c:pt idx="17">
                  <c:v>Journal Of Knowledge Management</c:v>
                </c:pt>
                <c:pt idx="18">
                  <c:v>Journal Of Business Research</c:v>
                </c:pt>
                <c:pt idx="19">
                  <c:v>Energy Economics</c:v>
                </c:pt>
                <c:pt idx="20">
                  <c:v>Journal Of Enterprise Information Management</c:v>
                </c:pt>
                <c:pt idx="21">
                  <c:v>Business &amp; Society</c:v>
                </c:pt>
                <c:pt idx="22">
                  <c:v>Social Responsibility Journal</c:v>
                </c:pt>
                <c:pt idx="23">
                  <c:v>Organization &amp; Environment</c:v>
                </c:pt>
                <c:pt idx="24">
                  <c:v>Sustainable Production And Consumption</c:v>
                </c:pt>
                <c:pt idx="25">
                  <c:v>Technology In Society</c:v>
                </c:pt>
                <c:pt idx="26">
                  <c:v>Benchmarking-An International Journal</c:v>
                </c:pt>
                <c:pt idx="27">
                  <c:v>Total Quality Management &amp; Business Excellence</c:v>
                </c:pt>
                <c:pt idx="28">
                  <c:v>Energy Policy</c:v>
                </c:pt>
                <c:pt idx="29">
                  <c:v>Journal Of Operations Management</c:v>
                </c:pt>
                <c:pt idx="30">
                  <c:v>Journal Of Management Information Systems</c:v>
                </c:pt>
                <c:pt idx="31">
                  <c:v>Business Strategy And The Environment</c:v>
                </c:pt>
                <c:pt idx="32">
                  <c:v>International Journal Of Life Cycle Assessment</c:v>
                </c:pt>
                <c:pt idx="33">
                  <c:v>International Journal Of Computer Integrated Manufacturing</c:v>
                </c:pt>
                <c:pt idx="34">
                  <c:v>Sustainable Development</c:v>
                </c:pt>
              </c:strCache>
            </c:strRef>
          </c:cat>
          <c:val>
            <c:numRef>
              <c:f>Journals!$F$2:$F$36</c:f>
              <c:numCache>
                <c:formatCode>General</c:formatCode>
                <c:ptCount val="35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96-4BDF-9DDB-100B56AE6F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axId val="1567194752"/>
        <c:axId val="1522860720"/>
      </c:barChart>
      <c:catAx>
        <c:axId val="156719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860720"/>
        <c:crosses val="autoZero"/>
        <c:auto val="1"/>
        <c:lblAlgn val="ctr"/>
        <c:lblOffset val="100"/>
        <c:noMultiLvlLbl val="0"/>
      </c:catAx>
      <c:valAx>
        <c:axId val="1522860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67194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</a:rPr>
              <a:t>Number of Articles by Research Area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892424562669189E-2"/>
          <c:y val="0.10520696892293918"/>
          <c:w val="0.89215553615123766"/>
          <c:h val="0.3971072369740957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3294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'Research Areas'!$M$3:$M$15</c:f>
              <c:strCache>
                <c:ptCount val="13"/>
                <c:pt idx="0">
                  <c:v>Business &amp; Economics</c:v>
                </c:pt>
                <c:pt idx="1">
                  <c:v>Computer Science</c:v>
                </c:pt>
                <c:pt idx="2">
                  <c:v>Environmental Sciences &amp; Ecology</c:v>
                </c:pt>
                <c:pt idx="3">
                  <c:v>Science &amp; Technology - Other Topics</c:v>
                </c:pt>
                <c:pt idx="4">
                  <c:v>Information Science &amp; Library Science</c:v>
                </c:pt>
                <c:pt idx="5">
                  <c:v>Engineering</c:v>
                </c:pt>
                <c:pt idx="6">
                  <c:v>Social Sciences - Other Topics</c:v>
                </c:pt>
                <c:pt idx="7">
                  <c:v>Operations Research &amp; Management Science</c:v>
                </c:pt>
                <c:pt idx="8">
                  <c:v>Public Administration</c:v>
                </c:pt>
                <c:pt idx="9">
                  <c:v>Mathematics</c:v>
                </c:pt>
                <c:pt idx="10">
                  <c:v>Social Issues</c:v>
                </c:pt>
                <c:pt idx="11">
                  <c:v>Development Studies</c:v>
                </c:pt>
                <c:pt idx="12">
                  <c:v>Energy &amp; Fuels</c:v>
                </c:pt>
              </c:strCache>
            </c:strRef>
          </c:cat>
          <c:val>
            <c:numRef>
              <c:f>'Research Areas'!$N$3:$N$15</c:f>
              <c:numCache>
                <c:formatCode>General</c:formatCode>
                <c:ptCount val="13"/>
                <c:pt idx="0">
                  <c:v>24</c:v>
                </c:pt>
                <c:pt idx="1">
                  <c:v>14</c:v>
                </c:pt>
                <c:pt idx="2">
                  <c:v>13</c:v>
                </c:pt>
                <c:pt idx="3">
                  <c:v>10</c:v>
                </c:pt>
                <c:pt idx="4">
                  <c:v>10</c:v>
                </c:pt>
                <c:pt idx="5">
                  <c:v>9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1-4810-9FC9-F62C4E6C910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67214912"/>
        <c:axId val="1183837360"/>
      </c:barChart>
      <c:catAx>
        <c:axId val="156721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3837360"/>
        <c:crosses val="autoZero"/>
        <c:auto val="1"/>
        <c:lblAlgn val="ctr"/>
        <c:lblOffset val="100"/>
        <c:noMultiLvlLbl val="0"/>
      </c:catAx>
      <c:valAx>
        <c:axId val="1183837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6721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</a:rPr>
              <a:t>Number of Articles by Year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'Year of Publication'!$D$3:$D$18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'Year of Publication'!$E$3:$E$18</c:f>
              <c:numCache>
                <c:formatCode>General</c:formatCode>
                <c:ptCount val="16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2</c:v>
                </c:pt>
                <c:pt idx="8">
                  <c:v>1</c:v>
                </c:pt>
                <c:pt idx="9">
                  <c:v>6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2</c:v>
                </c:pt>
                <c:pt idx="15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CD-4B29-A8BB-A97C7AAE17C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71153008"/>
        <c:axId val="1348142656"/>
      </c:lineChart>
      <c:catAx>
        <c:axId val="1571153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8142656"/>
        <c:crosses val="autoZero"/>
        <c:auto val="1"/>
        <c:lblAlgn val="ctr"/>
        <c:lblOffset val="100"/>
        <c:noMultiLvlLbl val="0"/>
      </c:catAx>
      <c:valAx>
        <c:axId val="13481426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7115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</a:rPr>
              <a:t>Number</a:t>
            </a:r>
            <a:r>
              <a:rPr lang="en-US" sz="1800" baseline="0" dirty="0">
                <a:solidFill>
                  <a:schemeClr val="tx1"/>
                </a:solidFill>
              </a:rPr>
              <a:t> of Articles by Type of Research</a:t>
            </a:r>
            <a:endParaRPr lang="en-US" sz="18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417305164175156E-2"/>
          <c:y val="0.12584079752891625"/>
          <c:w val="0.95916538967164966"/>
          <c:h val="0.736338240580725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3294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'[1]Type of Research'!$B$3:$B$7</c:f>
              <c:strCache>
                <c:ptCount val="5"/>
                <c:pt idx="0">
                  <c:v>Theory</c:v>
                </c:pt>
                <c:pt idx="1">
                  <c:v>Analytical Model</c:v>
                </c:pt>
                <c:pt idx="2">
                  <c:v>Empirical - Case Study</c:v>
                </c:pt>
                <c:pt idx="3">
                  <c:v>Empirical - Survey</c:v>
                </c:pt>
                <c:pt idx="4">
                  <c:v>Emprirical - Secondary Data</c:v>
                </c:pt>
              </c:strCache>
            </c:strRef>
          </c:cat>
          <c:val>
            <c:numRef>
              <c:f>'[1]Type of Research'!$C$3:$C$7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4</c:v>
                </c:pt>
                <c:pt idx="3">
                  <c:v>28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6D-44E4-B97C-D9A6496F86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0016831"/>
        <c:axId val="1647093327"/>
      </c:barChart>
      <c:catAx>
        <c:axId val="190016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7093327"/>
        <c:crosses val="autoZero"/>
        <c:auto val="1"/>
        <c:lblAlgn val="ctr"/>
        <c:lblOffset val="100"/>
        <c:noMultiLvlLbl val="0"/>
      </c:catAx>
      <c:valAx>
        <c:axId val="16470933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0016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E1E9AA-346A-B3D9-794E-D00029D397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F56AFA-A4B7-7466-6AF7-3B946230D3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4678F-55F8-4A98-B438-1921114C3F78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ABE0AD-401D-551F-84BA-B7639FBB7E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A98A03-EC06-4230-C305-6B23873923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E4B95-DB27-469E-87AB-81525EE3E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17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260D9-9A89-466D-AB9E-AB8EEEC5B27F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6F0D5-1438-4C96-931F-854E0BFC2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7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6F0D5-1438-4C96-931F-854E0BFC2C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06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6F0D5-1438-4C96-931F-854E0BFC2CD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71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6F0D5-1438-4C96-931F-854E0BFC2CD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16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6F0D5-1438-4C96-931F-854E0BFC2CD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62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6F0D5-1438-4C96-931F-854E0BFC2CD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55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6F0D5-1438-4C96-931F-854E0BFC2CD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02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6F0D5-1438-4C96-931F-854E0BFC2CD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73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6F0D5-1438-4C96-931F-854E0BFC2CD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07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6F0D5-1438-4C96-931F-854E0BFC2CD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41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6F0D5-1438-4C96-931F-854E0BFC2C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18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6F0D5-1438-4C96-931F-854E0BFC2C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1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Hidden as not really necessary for this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6F0D5-1438-4C96-931F-854E0BFC2C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9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6F0D5-1438-4C96-931F-854E0BFC2C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31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https://www.webofscience.com/wos/woscc/summary/8853cb02-aa6b-42c8-bac0-36843025a324-b9d65fe8/times-cited-descending/1</a:t>
            </a:r>
          </a:p>
          <a:p>
            <a:endParaRPr lang="en-US" dirty="0"/>
          </a:p>
          <a:p>
            <a:r>
              <a:rPr lang="en-US" dirty="0"/>
              <a:t>((TS=(</a:t>
            </a:r>
            <a:r>
              <a:rPr lang="en-US" dirty="0" err="1"/>
              <a:t>sustainab</a:t>
            </a:r>
            <a:r>
              <a:rPr lang="en-US" dirty="0"/>
              <a:t>* OR environment*) </a:t>
            </a:r>
          </a:p>
          <a:p>
            <a:r>
              <a:rPr lang="en-US" dirty="0"/>
              <a:t>AND TI=(attention OR response OR invest* OR performance OR strategy OR report OR </a:t>
            </a:r>
            <a:r>
              <a:rPr lang="en-US" dirty="0" err="1"/>
              <a:t>disclos</a:t>
            </a:r>
            <a:r>
              <a:rPr lang="en-US" dirty="0"/>
              <a:t>* OR driver OR motivation OR barrier OR </a:t>
            </a:r>
            <a:r>
              <a:rPr lang="en-US" dirty="0" err="1"/>
              <a:t>innovat</a:t>
            </a:r>
            <a:r>
              <a:rPr lang="en-US" dirty="0"/>
              <a:t>* OR </a:t>
            </a:r>
            <a:r>
              <a:rPr lang="en-US" dirty="0" err="1"/>
              <a:t>determin</a:t>
            </a:r>
            <a:r>
              <a:rPr lang="en-US" dirty="0"/>
              <a:t>*)) </a:t>
            </a:r>
          </a:p>
          <a:p>
            <a:r>
              <a:rPr lang="en-US" dirty="0"/>
              <a:t>AND TS=("climate change" OR "natural environment" OR "green") </a:t>
            </a:r>
          </a:p>
          <a:p>
            <a:r>
              <a:rPr lang="en-US" dirty="0"/>
              <a:t>AND TS=(corporate OR firm OR company OR industry OR business OR manager* OR organization*)</a:t>
            </a:r>
          </a:p>
          <a:p>
            <a:r>
              <a:rPr lang="en-US" dirty="0"/>
              <a:t>AND TS=("information technology" OR "information systems" OR "machine learning" OR "artificial intelligence"))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6F0D5-1438-4C96-931F-854E0BFC2C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3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6F0D5-1438-4C96-931F-854E0BFC2C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12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6F0D5-1438-4C96-931F-854E0BFC2C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22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6F0D5-1438-4C96-931F-854E0BFC2C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36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DB4B91E8-CFA1-A67A-1FC3-55A450AB81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Placeholder">
            <a:extLst>
              <a:ext uri="{FF2B5EF4-FFF2-40B4-BE49-F238E27FC236}">
                <a16:creationId xmlns:a16="http://schemas.microsoft.com/office/drawing/2014/main" id="{DC81612B-D90D-9CB9-5E42-CE2949781B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6249" y="2163545"/>
            <a:ext cx="9603281" cy="1614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497620D0-FD2F-C1C0-438F-BA156FAA85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719" y="3694701"/>
            <a:ext cx="9603281" cy="767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Department/Unit Name</a:t>
            </a:r>
          </a:p>
        </p:txBody>
      </p:sp>
      <p:sp>
        <p:nvSpPr>
          <p:cNvPr id="8" name="Date Placeholder">
            <a:extLst>
              <a:ext uri="{FF2B5EF4-FFF2-40B4-BE49-F238E27FC236}">
                <a16:creationId xmlns:a16="http://schemas.microsoft.com/office/drawing/2014/main" id="{D3A57C1C-6F1A-1705-E0D4-BE50DA8625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88719" y="4462670"/>
            <a:ext cx="9603281" cy="767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1001931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range, yellow, bright&#10;&#10;Description automatically generated">
            <a:extLst>
              <a:ext uri="{FF2B5EF4-FFF2-40B4-BE49-F238E27FC236}">
                <a16:creationId xmlns:a16="http://schemas.microsoft.com/office/drawing/2014/main" id="{087EC6D0-4483-1ACA-F204-347BC7924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1" name="Block I">
            <a:extLst>
              <a:ext uri="{FF2B5EF4-FFF2-40B4-BE49-F238E27FC236}">
                <a16:creationId xmlns:a16="http://schemas.microsoft.com/office/drawing/2014/main" id="{03433787-1CFF-45E7-AF8C-BD6DE67D4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275" y="277804"/>
            <a:ext cx="528575" cy="764797"/>
          </a:xfrm>
          <a:prstGeom prst="rect">
            <a:avLst/>
          </a:prstGeom>
        </p:spPr>
      </p:pic>
      <p:sp>
        <p:nvSpPr>
          <p:cNvPr id="6" name="Title Placeholder">
            <a:extLst>
              <a:ext uri="{FF2B5EF4-FFF2-40B4-BE49-F238E27FC236}">
                <a16:creationId xmlns:a16="http://schemas.microsoft.com/office/drawing/2014/main" id="{1E358E9E-D14A-D868-718C-3F41147F1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7996"/>
            <a:ext cx="10515600" cy="1325563"/>
          </a:xfrm>
        </p:spPr>
        <p:txBody>
          <a:bodyPr/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0" name="Title underscore">
            <a:extLst>
              <a:ext uri="{FF2B5EF4-FFF2-40B4-BE49-F238E27FC236}">
                <a16:creationId xmlns:a16="http://schemas.microsoft.com/office/drawing/2014/main" id="{9AB7A58C-6DBD-4739-B4B2-CF600754B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55664" y="4159281"/>
            <a:ext cx="1275549" cy="141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5A4D42FD-F2CE-B461-42FC-B7365425E0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C86609E-3488-AC7D-5BCD-1999D3DF7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3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Accent">
            <a:extLst>
              <a:ext uri="{FF2B5EF4-FFF2-40B4-BE49-F238E27FC236}">
                <a16:creationId xmlns:a16="http://schemas.microsoft.com/office/drawing/2014/main" id="{EC828380-4544-4F96-B8A5-DCC905DD2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E786A00E-850A-460E-A70F-9654094110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7" name="Block I">
            <a:extLst>
              <a:ext uri="{FF2B5EF4-FFF2-40B4-BE49-F238E27FC236}">
                <a16:creationId xmlns:a16="http://schemas.microsoft.com/office/drawing/2014/main" id="{83CCBDC0-B71E-50D9-1AE4-50C357B15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9" name="Subheading">
            <a:extLst>
              <a:ext uri="{FF2B5EF4-FFF2-40B4-BE49-F238E27FC236}">
                <a16:creationId xmlns:a16="http://schemas.microsoft.com/office/drawing/2014/main" id="{CC490E05-74DB-0E53-9364-2C3ADCC6A2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4228" y="1913536"/>
            <a:ext cx="10370191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611F233-E768-987E-50BE-BF98E82C82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2688805"/>
            <a:ext cx="10370190" cy="96314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ubheading 2">
            <a:extLst>
              <a:ext uri="{FF2B5EF4-FFF2-40B4-BE49-F238E27FC236}">
                <a16:creationId xmlns:a16="http://schemas.microsoft.com/office/drawing/2014/main" id="{2D3D518F-FED5-7E25-12CE-FCBE9431A5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228" y="3957788"/>
            <a:ext cx="10370191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9071244-DD24-D83B-A3BC-DF4D85E087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2463" y="4733057"/>
            <a:ext cx="10370190" cy="96314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background">
            <a:extLst>
              <a:ext uri="{FF2B5EF4-FFF2-40B4-BE49-F238E27FC236}">
                <a16:creationId xmlns:a16="http://schemas.microsoft.com/office/drawing/2014/main" id="{2CDA5182-C298-A7CD-BECD-28B3EF9F5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D04B6268-443E-C233-94CE-19E2240CBF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2166FCCC-D572-7B04-6D0C-142E9AF1A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04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lock I">
            <a:extLst>
              <a:ext uri="{FF2B5EF4-FFF2-40B4-BE49-F238E27FC236}">
                <a16:creationId xmlns:a16="http://schemas.microsoft.com/office/drawing/2014/main" id="{83CCBDC0-B71E-50D9-1AE4-50C357B15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E00EE44-1662-6C19-8EEE-4473520AD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Placeholder">
            <a:extLst>
              <a:ext uri="{FF2B5EF4-FFF2-40B4-BE49-F238E27FC236}">
                <a16:creationId xmlns:a16="http://schemas.microsoft.com/office/drawing/2014/main" id="{E931AE62-380E-BC43-BCCD-6289A36C17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19" name="Subhead Placeholder - left">
            <a:extLst>
              <a:ext uri="{FF2B5EF4-FFF2-40B4-BE49-F238E27FC236}">
                <a16:creationId xmlns:a16="http://schemas.microsoft.com/office/drawing/2014/main" id="{CC490E05-74DB-0E53-9364-2C3ADCC6A2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4228" y="2009998"/>
            <a:ext cx="4876417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611F233-E768-987E-50BE-BF98E82C82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2785267"/>
            <a:ext cx="4876417" cy="21554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ubhead Placeholder - right">
            <a:extLst>
              <a:ext uri="{FF2B5EF4-FFF2-40B4-BE49-F238E27FC236}">
                <a16:creationId xmlns:a16="http://schemas.microsoft.com/office/drawing/2014/main" id="{224424D1-87E7-3962-19AA-DA17D1EABB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8002" y="2009998"/>
            <a:ext cx="4876417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629D8EC-3306-885D-34FB-A593175BDA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46237" y="2785267"/>
            <a:ext cx="4876417" cy="21554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background">
            <a:extLst>
              <a:ext uri="{FF2B5EF4-FFF2-40B4-BE49-F238E27FC236}">
                <a16:creationId xmlns:a16="http://schemas.microsoft.com/office/drawing/2014/main" id="{2CDA5182-C298-A7CD-BECD-28B3EF9F5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epartment/Unit name Placeholder">
            <a:extLst>
              <a:ext uri="{FF2B5EF4-FFF2-40B4-BE49-F238E27FC236}">
                <a16:creationId xmlns:a16="http://schemas.microsoft.com/office/drawing/2014/main" id="{78C65027-A687-41F0-E627-6C9CA6C8D0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2166FCCC-D572-7B04-6D0C-142E9AF1A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54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accent">
            <a:extLst>
              <a:ext uri="{FF2B5EF4-FFF2-40B4-BE49-F238E27FC236}">
                <a16:creationId xmlns:a16="http://schemas.microsoft.com/office/drawing/2014/main" id="{115AD324-E2E1-9400-B6BC-49D0C5F6A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">
            <a:extLst>
              <a:ext uri="{FF2B5EF4-FFF2-40B4-BE49-F238E27FC236}">
                <a16:creationId xmlns:a16="http://schemas.microsoft.com/office/drawing/2014/main" id="{6A7A0BEE-DAD0-8B48-F83D-62899B2EFB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7" name="Block I">
            <a:extLst>
              <a:ext uri="{FF2B5EF4-FFF2-40B4-BE49-F238E27FC236}">
                <a16:creationId xmlns:a16="http://schemas.microsoft.com/office/drawing/2014/main" id="{83CCBDC0-B71E-50D9-1AE4-50C357B15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25" name="Subhead Placeholder - left">
            <a:extLst>
              <a:ext uri="{FF2B5EF4-FFF2-40B4-BE49-F238E27FC236}">
                <a16:creationId xmlns:a16="http://schemas.microsoft.com/office/drawing/2014/main" id="{4F21266B-E068-C84F-857F-629382CE95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4228" y="2009998"/>
            <a:ext cx="4876417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8" name="Text Placeholder - left">
            <a:extLst>
              <a:ext uri="{FF2B5EF4-FFF2-40B4-BE49-F238E27FC236}">
                <a16:creationId xmlns:a16="http://schemas.microsoft.com/office/drawing/2014/main" id="{E378921D-C904-2C44-DAD3-10FCD05155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1081" y="2774950"/>
            <a:ext cx="4876417" cy="2668588"/>
          </a:xfr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ubhead Placeholder - right">
            <a:extLst>
              <a:ext uri="{FF2B5EF4-FFF2-40B4-BE49-F238E27FC236}">
                <a16:creationId xmlns:a16="http://schemas.microsoft.com/office/drawing/2014/main" id="{EEBD4F98-6476-56B5-5D6A-FDFCA46BF7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8002" y="2009998"/>
            <a:ext cx="4876417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30" name="Text Placeholder -right">
            <a:extLst>
              <a:ext uri="{FF2B5EF4-FFF2-40B4-BE49-F238E27FC236}">
                <a16:creationId xmlns:a16="http://schemas.microsoft.com/office/drawing/2014/main" id="{E6AC3C03-BBBE-A121-29AB-D885327950B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44855" y="2774797"/>
            <a:ext cx="4876417" cy="2668588"/>
          </a:xfr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background">
            <a:extLst>
              <a:ext uri="{FF2B5EF4-FFF2-40B4-BE49-F238E27FC236}">
                <a16:creationId xmlns:a16="http://schemas.microsoft.com/office/drawing/2014/main" id="{2CDA5182-C298-A7CD-BECD-28B3EF9F5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epartment/unit name Placeholder">
            <a:extLst>
              <a:ext uri="{FF2B5EF4-FFF2-40B4-BE49-F238E27FC236}">
                <a16:creationId xmlns:a16="http://schemas.microsoft.com/office/drawing/2014/main" id="{447F6171-D545-B452-563D-EFB2AE9666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2166FCCC-D572-7B04-6D0C-142E9AF1A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01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Accent">
            <a:extLst>
              <a:ext uri="{FF2B5EF4-FFF2-40B4-BE49-F238E27FC236}">
                <a16:creationId xmlns:a16="http://schemas.microsoft.com/office/drawing/2014/main" id="{EC828380-4544-4F96-B8A5-DCC905DD2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E786A00E-850A-460E-A70F-9654094110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7" name="Block I">
            <a:extLst>
              <a:ext uri="{FF2B5EF4-FFF2-40B4-BE49-F238E27FC236}">
                <a16:creationId xmlns:a16="http://schemas.microsoft.com/office/drawing/2014/main" id="{83CCBDC0-B71E-50D9-1AE4-50C357B15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9" name="Subheading">
            <a:extLst>
              <a:ext uri="{FF2B5EF4-FFF2-40B4-BE49-F238E27FC236}">
                <a16:creationId xmlns:a16="http://schemas.microsoft.com/office/drawing/2014/main" id="{CC490E05-74DB-0E53-9364-2C3ADCC6A2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4228" y="1913536"/>
            <a:ext cx="10370191" cy="764799"/>
          </a:xfrm>
        </p:spPr>
        <p:txBody>
          <a:bodyPr anchor="ctr">
            <a:normAutofit/>
          </a:bodyPr>
          <a:lstStyle>
            <a:lvl1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1" name="Subheading 2">
            <a:extLst>
              <a:ext uri="{FF2B5EF4-FFF2-40B4-BE49-F238E27FC236}">
                <a16:creationId xmlns:a16="http://schemas.microsoft.com/office/drawing/2014/main" id="{2D3D518F-FED5-7E25-12CE-FCBE9431A5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228" y="2741843"/>
            <a:ext cx="10370191" cy="764799"/>
          </a:xfrm>
        </p:spPr>
        <p:txBody>
          <a:bodyPr anchor="ctr">
            <a:normAutofit/>
          </a:bodyPr>
          <a:lstStyle>
            <a:lvl1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" name="Footer background">
            <a:extLst>
              <a:ext uri="{FF2B5EF4-FFF2-40B4-BE49-F238E27FC236}">
                <a16:creationId xmlns:a16="http://schemas.microsoft.com/office/drawing/2014/main" id="{2CDA5182-C298-A7CD-BECD-28B3EF9F5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D04B6268-443E-C233-94CE-19E2240CBF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2166FCCC-D572-7B04-6D0C-142E9AF1A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heading">
            <a:extLst>
              <a:ext uri="{FF2B5EF4-FFF2-40B4-BE49-F238E27FC236}">
                <a16:creationId xmlns:a16="http://schemas.microsoft.com/office/drawing/2014/main" id="{0BA45A50-1DF7-BF11-4822-6F854C55623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2463" y="3570150"/>
            <a:ext cx="10370191" cy="764799"/>
          </a:xfrm>
        </p:spPr>
        <p:txBody>
          <a:bodyPr anchor="ctr">
            <a:normAutofit/>
          </a:bodyPr>
          <a:lstStyle>
            <a:lvl1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5" name="Subheading 2">
            <a:extLst>
              <a:ext uri="{FF2B5EF4-FFF2-40B4-BE49-F238E27FC236}">
                <a16:creationId xmlns:a16="http://schemas.microsoft.com/office/drawing/2014/main" id="{87344FC9-816B-4FB8-CD29-03B82498CB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2463" y="4398457"/>
            <a:ext cx="10370191" cy="764799"/>
          </a:xfrm>
        </p:spPr>
        <p:txBody>
          <a:bodyPr anchor="ctr">
            <a:normAutofit/>
          </a:bodyPr>
          <a:lstStyle>
            <a:lvl1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746484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Accent">
            <a:extLst>
              <a:ext uri="{FF2B5EF4-FFF2-40B4-BE49-F238E27FC236}">
                <a16:creationId xmlns:a16="http://schemas.microsoft.com/office/drawing/2014/main" id="{EC828380-4544-4F96-B8A5-DCC905DD2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E786A00E-850A-460E-A70F-9654094110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7" name="Block I">
            <a:extLst>
              <a:ext uri="{FF2B5EF4-FFF2-40B4-BE49-F238E27FC236}">
                <a16:creationId xmlns:a16="http://schemas.microsoft.com/office/drawing/2014/main" id="{83CCBDC0-B71E-50D9-1AE4-50C357B15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21" name="Subheading 2">
            <a:extLst>
              <a:ext uri="{FF2B5EF4-FFF2-40B4-BE49-F238E27FC236}">
                <a16:creationId xmlns:a16="http://schemas.microsoft.com/office/drawing/2014/main" id="{2D3D518F-FED5-7E25-12CE-FCBE9431A5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228" y="1904561"/>
            <a:ext cx="10370191" cy="3813193"/>
          </a:xfrm>
        </p:spPr>
        <p:txBody>
          <a:bodyPr anchor="t">
            <a:normAutofit/>
          </a:bodyPr>
          <a:lstStyle>
            <a:lvl1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" name="Footer background">
            <a:extLst>
              <a:ext uri="{FF2B5EF4-FFF2-40B4-BE49-F238E27FC236}">
                <a16:creationId xmlns:a16="http://schemas.microsoft.com/office/drawing/2014/main" id="{2CDA5182-C298-A7CD-BECD-28B3EF9F5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D04B6268-443E-C233-94CE-19E2240CBF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2166FCCC-D572-7B04-6D0C-142E9AF1A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14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2" name="Quote 1 - left">
            <a:extLst>
              <a:ext uri="{FF2B5EF4-FFF2-40B4-BE49-F238E27FC236}">
                <a16:creationId xmlns:a16="http://schemas.microsoft.com/office/drawing/2014/main" id="{74CB6488-2929-62E5-C898-745037E06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2273810" y="1167968"/>
            <a:ext cx="1184622" cy="13735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chemeClr val="bg2"/>
                </a:solidFill>
              </a:rPr>
              <a:t>“</a:t>
            </a:r>
          </a:p>
        </p:txBody>
      </p:sp>
      <p:sp>
        <p:nvSpPr>
          <p:cNvPr id="13" name="Quote 1 - right">
            <a:extLst>
              <a:ext uri="{FF2B5EF4-FFF2-40B4-BE49-F238E27FC236}">
                <a16:creationId xmlns:a16="http://schemas.microsoft.com/office/drawing/2014/main" id="{91174DFB-BAA6-41D2-C5C4-B438E22AB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9140821" y="1185256"/>
            <a:ext cx="1184622" cy="13735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chemeClr val="bg2"/>
                </a:solidFill>
              </a:rPr>
              <a:t>”</a:t>
            </a:r>
          </a:p>
        </p:txBody>
      </p:sp>
      <p:sp>
        <p:nvSpPr>
          <p:cNvPr id="15" name="Large Quote  Placeholder">
            <a:extLst>
              <a:ext uri="{FF2B5EF4-FFF2-40B4-BE49-F238E27FC236}">
                <a16:creationId xmlns:a16="http://schemas.microsoft.com/office/drawing/2014/main" id="{8439945E-3870-D7AE-A511-982401C95C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60741" y="1291652"/>
            <a:ext cx="6179926" cy="76479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Large Quote</a:t>
            </a:r>
          </a:p>
        </p:txBody>
      </p:sp>
      <p:sp>
        <p:nvSpPr>
          <p:cNvPr id="17" name="Attribution 1 Placeholder">
            <a:extLst>
              <a:ext uri="{FF2B5EF4-FFF2-40B4-BE49-F238E27FC236}">
                <a16:creationId xmlns:a16="http://schemas.microsoft.com/office/drawing/2014/main" id="{2A25C115-1C3A-AC3A-C7C7-570E85027B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27193" y="2116732"/>
            <a:ext cx="2113474" cy="42988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7" name="Quote 2 - left">
            <a:extLst>
              <a:ext uri="{FF2B5EF4-FFF2-40B4-BE49-F238E27FC236}">
                <a16:creationId xmlns:a16="http://schemas.microsoft.com/office/drawing/2014/main" id="{007BC3EA-75CF-5946-828D-DEFAF530E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2273810" y="3477024"/>
            <a:ext cx="1184622" cy="13735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rgbClr val="FF5F05"/>
                </a:solidFill>
              </a:rPr>
              <a:t>“</a:t>
            </a:r>
          </a:p>
        </p:txBody>
      </p:sp>
      <p:sp>
        <p:nvSpPr>
          <p:cNvPr id="8" name="Quote 2 - right">
            <a:extLst>
              <a:ext uri="{FF2B5EF4-FFF2-40B4-BE49-F238E27FC236}">
                <a16:creationId xmlns:a16="http://schemas.microsoft.com/office/drawing/2014/main" id="{254A594E-C5D9-FA57-D21E-EAA6B5CB7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9088267" y="3494312"/>
            <a:ext cx="1184622" cy="13735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chemeClr val="bg2"/>
                </a:solidFill>
              </a:rPr>
              <a:t>”</a:t>
            </a:r>
          </a:p>
        </p:txBody>
      </p:sp>
      <p:sp>
        <p:nvSpPr>
          <p:cNvPr id="19" name="Long Quote Placeholder">
            <a:extLst>
              <a:ext uri="{FF2B5EF4-FFF2-40B4-BE49-F238E27FC236}">
                <a16:creationId xmlns:a16="http://schemas.microsoft.com/office/drawing/2014/main" id="{C6593C7D-5AD9-BC2C-0070-B0B3F7287B2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60741" y="3501730"/>
            <a:ext cx="6179926" cy="150724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Long Paragraph Quote </a:t>
            </a:r>
          </a:p>
        </p:txBody>
      </p:sp>
      <p:sp>
        <p:nvSpPr>
          <p:cNvPr id="20" name="Long Quote attribution Placeholder">
            <a:extLst>
              <a:ext uri="{FF2B5EF4-FFF2-40B4-BE49-F238E27FC236}">
                <a16:creationId xmlns:a16="http://schemas.microsoft.com/office/drawing/2014/main" id="{D808D8CD-BCBE-F257-3C6F-64185F7ABD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27193" y="5065124"/>
            <a:ext cx="2113474" cy="42988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528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Accent">
            <a:extLst>
              <a:ext uri="{FF2B5EF4-FFF2-40B4-BE49-F238E27FC236}">
                <a16:creationId xmlns:a16="http://schemas.microsoft.com/office/drawing/2014/main" id="{6AC03172-2FA4-F47D-B58A-C84D36B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Placeholder">
            <a:extLst>
              <a:ext uri="{FF2B5EF4-FFF2-40B4-BE49-F238E27FC236}">
                <a16:creationId xmlns:a16="http://schemas.microsoft.com/office/drawing/2014/main" id="{119C3D1A-1767-F64F-CCEA-FD8AB56C88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5902D87F-A357-6B12-50D8-55555AA9D9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4038" y="1786687"/>
            <a:ext cx="4738687" cy="20429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Subhead 1 Placeholder">
            <a:extLst>
              <a:ext uri="{FF2B5EF4-FFF2-40B4-BE49-F238E27FC236}">
                <a16:creationId xmlns:a16="http://schemas.microsoft.com/office/drawing/2014/main" id="{CC193BC8-108C-8326-80FA-BAECF7254B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77348" y="1786687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75583" y="2561957"/>
            <a:ext cx="5547072" cy="12676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3332E0F7-8D76-3BED-561C-C7B99F9CA5F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52273" y="3924115"/>
            <a:ext cx="4738687" cy="20429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Subhead Placeholder 2">
            <a:extLst>
              <a:ext uri="{FF2B5EF4-FFF2-40B4-BE49-F238E27FC236}">
                <a16:creationId xmlns:a16="http://schemas.microsoft.com/office/drawing/2014/main" id="{4AEA1B53-9D39-71C7-6498-B61C0E9CDA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75583" y="3924115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5DAD01A-BC33-C150-4677-8D04EA1F70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73818" y="4699385"/>
            <a:ext cx="5547072" cy="12676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93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Accent">
            <a:extLst>
              <a:ext uri="{FF2B5EF4-FFF2-40B4-BE49-F238E27FC236}">
                <a16:creationId xmlns:a16="http://schemas.microsoft.com/office/drawing/2014/main" id="{6AC03172-2FA4-F47D-B58A-C84D36B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119C3D1A-1767-F64F-CCEA-FD8AB56C88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8" name="Subhead Placeholder 1">
            <a:extLst>
              <a:ext uri="{FF2B5EF4-FFF2-40B4-BE49-F238E27FC236}">
                <a16:creationId xmlns:a16="http://schemas.microsoft.com/office/drawing/2014/main" id="{CC193BC8-108C-8326-80FA-BAECF7254B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4228" y="1786687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2561957"/>
            <a:ext cx="5547072" cy="12676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5902D87F-A357-6B12-50D8-55555AA9D9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82203" y="1786687"/>
            <a:ext cx="4738687" cy="20429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Subhead Placeholder 2">
            <a:extLst>
              <a:ext uri="{FF2B5EF4-FFF2-40B4-BE49-F238E27FC236}">
                <a16:creationId xmlns:a16="http://schemas.microsoft.com/office/drawing/2014/main" id="{4AEA1B53-9D39-71C7-6498-B61C0E9CDA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2463" y="3924115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5DAD01A-BC33-C150-4677-8D04EA1F70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0698" y="4699385"/>
            <a:ext cx="5547072" cy="12676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3332E0F7-8D76-3BED-561C-C7B99F9CA5F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80438" y="3924115"/>
            <a:ext cx="4738687" cy="20429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825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4" name="Title accent">
            <a:extLst>
              <a:ext uri="{FF2B5EF4-FFF2-40B4-BE49-F238E27FC236}">
                <a16:creationId xmlns:a16="http://schemas.microsoft.com/office/drawing/2014/main" id="{6AC03172-2FA4-F47D-B58A-C84D36B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119C3D1A-1767-F64F-CCEA-FD8AB56C88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5902D87F-A357-6B12-50D8-55555AA9D9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4038" y="1786687"/>
            <a:ext cx="4738687" cy="43222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Subhead Placeholder">
            <a:extLst>
              <a:ext uri="{FF2B5EF4-FFF2-40B4-BE49-F238E27FC236}">
                <a16:creationId xmlns:a16="http://schemas.microsoft.com/office/drawing/2014/main" id="{CC193BC8-108C-8326-80FA-BAECF7254B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77348" y="2717104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75583" y="3492374"/>
            <a:ext cx="5547072" cy="12676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0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695CC64-3461-3E2F-96AD-692D482DCE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3" name="Title Placeholder">
            <a:extLst>
              <a:ext uri="{FF2B5EF4-FFF2-40B4-BE49-F238E27FC236}">
                <a16:creationId xmlns:a16="http://schemas.microsoft.com/office/drawing/2014/main" id="{BFEDB59C-4BF0-5E85-1838-3559AB4A4C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6249" y="2163545"/>
            <a:ext cx="9603281" cy="1614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Department/Unit name placeholder">
            <a:extLst>
              <a:ext uri="{FF2B5EF4-FFF2-40B4-BE49-F238E27FC236}">
                <a16:creationId xmlns:a16="http://schemas.microsoft.com/office/drawing/2014/main" id="{6F3B0995-AA99-DD7A-5E57-105793B75D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719" y="3694701"/>
            <a:ext cx="9603281" cy="767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Department/Unit Name</a:t>
            </a:r>
          </a:p>
        </p:txBody>
      </p:sp>
      <p:sp>
        <p:nvSpPr>
          <p:cNvPr id="6" name="Date Placeholder">
            <a:extLst>
              <a:ext uri="{FF2B5EF4-FFF2-40B4-BE49-F238E27FC236}">
                <a16:creationId xmlns:a16="http://schemas.microsoft.com/office/drawing/2014/main" id="{ACD6DADD-8DC8-0FA6-3202-554F0A5F18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88719" y="4462670"/>
            <a:ext cx="9603281" cy="767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75391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accent">
            <a:extLst>
              <a:ext uri="{FF2B5EF4-FFF2-40B4-BE49-F238E27FC236}">
                <a16:creationId xmlns:a16="http://schemas.microsoft.com/office/drawing/2014/main" id="{6AC03172-2FA4-F47D-B58A-C84D36B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119C3D1A-1767-F64F-CCEA-FD8AB56C88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5372" y="277803"/>
            <a:ext cx="516232" cy="745668"/>
          </a:xfrm>
          <a:prstGeom prst="rect">
            <a:avLst/>
          </a:prstGeom>
        </p:spPr>
      </p:pic>
      <p:sp>
        <p:nvSpPr>
          <p:cNvPr id="18" name="Subheading">
            <a:extLst>
              <a:ext uri="{FF2B5EF4-FFF2-40B4-BE49-F238E27FC236}">
                <a16:creationId xmlns:a16="http://schemas.microsoft.com/office/drawing/2014/main" id="{CC193BC8-108C-8326-80FA-BAECF7254B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2463" y="2717104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0698" y="3492374"/>
            <a:ext cx="5547072" cy="12676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5902D87F-A357-6B12-50D8-55555AA9D9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83968" y="1786687"/>
            <a:ext cx="4738687" cy="43222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520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accent">
            <a:extLst>
              <a:ext uri="{FF2B5EF4-FFF2-40B4-BE49-F238E27FC236}">
                <a16:creationId xmlns:a16="http://schemas.microsoft.com/office/drawing/2014/main" id="{6AC03172-2FA4-F47D-B58A-C84D36B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Placeholder">
            <a:extLst>
              <a:ext uri="{FF2B5EF4-FFF2-40B4-BE49-F238E27FC236}">
                <a16:creationId xmlns:a16="http://schemas.microsoft.com/office/drawing/2014/main" id="{119C3D1A-1767-F64F-CCEA-FD8AB56C88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5902D87F-A357-6B12-50D8-55555AA9D9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0698" y="1578560"/>
            <a:ext cx="10371957" cy="387525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4689" y="5590340"/>
            <a:ext cx="10367965" cy="612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9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">
            <a:extLst>
              <a:ext uri="{FF2B5EF4-FFF2-40B4-BE49-F238E27FC236}">
                <a16:creationId xmlns:a16="http://schemas.microsoft.com/office/drawing/2014/main" id="{7D02BED8-DBC4-0252-E92E-234AE9D9F1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79104" y="2391179"/>
            <a:ext cx="4187900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5" name="Text Placeholder">
            <a:extLst>
              <a:ext uri="{FF2B5EF4-FFF2-40B4-BE49-F238E27FC236}">
                <a16:creationId xmlns:a16="http://schemas.microsoft.com/office/drawing/2014/main" id="{A877C0E9-AC67-8A06-EFD9-3C48FB86AFC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77339" y="3166449"/>
            <a:ext cx="4187900" cy="12676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8697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1" name="Title Placeholder">
            <a:extLst>
              <a:ext uri="{FF2B5EF4-FFF2-40B4-BE49-F238E27FC236}">
                <a16:creationId xmlns:a16="http://schemas.microsoft.com/office/drawing/2014/main" id="{9FFDD080-4638-6791-3E4F-BA329002E2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48247" y="4070491"/>
            <a:ext cx="7695506" cy="76479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48247" y="4980067"/>
            <a:ext cx="7695506" cy="61258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25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accent">
            <a:extLst>
              <a:ext uri="{FF2B5EF4-FFF2-40B4-BE49-F238E27FC236}">
                <a16:creationId xmlns:a16="http://schemas.microsoft.com/office/drawing/2014/main" id="{EC828380-4544-4F96-B8A5-DCC905DD2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Placeholder">
            <a:extLst>
              <a:ext uri="{FF2B5EF4-FFF2-40B4-BE49-F238E27FC236}">
                <a16:creationId xmlns:a16="http://schemas.microsoft.com/office/drawing/2014/main" id="{E786A00E-850A-460E-A70F-9654094110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7" name="Block I">
            <a:extLst>
              <a:ext uri="{FF2B5EF4-FFF2-40B4-BE49-F238E27FC236}">
                <a16:creationId xmlns:a16="http://schemas.microsoft.com/office/drawing/2014/main" id="{83CCBDC0-B71E-50D9-1AE4-50C357B15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9"/>
          </a:xfrm>
          <a:prstGeom prst="rect">
            <a:avLst/>
          </a:prstGeom>
        </p:spPr>
      </p:pic>
      <p:sp>
        <p:nvSpPr>
          <p:cNvPr id="5" name="Chart Placeholder">
            <a:extLst>
              <a:ext uri="{FF2B5EF4-FFF2-40B4-BE49-F238E27FC236}">
                <a16:creationId xmlns:a16="http://schemas.microsoft.com/office/drawing/2014/main" id="{A294C2DE-00CB-57AC-36E4-F1BD262706DC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1430338" y="1747838"/>
            <a:ext cx="9134475" cy="4360862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2" name="Footer background">
            <a:extLst>
              <a:ext uri="{FF2B5EF4-FFF2-40B4-BE49-F238E27FC236}">
                <a16:creationId xmlns:a16="http://schemas.microsoft.com/office/drawing/2014/main" id="{2CDA5182-C298-A7CD-BECD-28B3EF9F5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epartment/unit placeholder">
            <a:extLst>
              <a:ext uri="{FF2B5EF4-FFF2-40B4-BE49-F238E27FC236}">
                <a16:creationId xmlns:a16="http://schemas.microsoft.com/office/drawing/2014/main" id="{D04B6268-443E-C233-94CE-19E2240CBF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6FCCC-D572-7B04-6D0C-142E9AF1A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947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&#10;&#10;Description automatically generated">
            <a:extLst>
              <a:ext uri="{FF2B5EF4-FFF2-40B4-BE49-F238E27FC236}">
                <a16:creationId xmlns:a16="http://schemas.microsoft.com/office/drawing/2014/main" id="{B1BBE6F3-1224-AE90-FEBE-EEDE87A01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17" name="Title Placeholder">
            <a:extLst>
              <a:ext uri="{FF2B5EF4-FFF2-40B4-BE49-F238E27FC236}">
                <a16:creationId xmlns:a16="http://schemas.microsoft.com/office/drawing/2014/main" id="{9E07F9AC-4E7E-9623-9170-90BDADFA2A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698" y="823864"/>
            <a:ext cx="8981220" cy="1107047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2" name="Title Underscore">
            <a:extLst>
              <a:ext uri="{FF2B5EF4-FFF2-40B4-BE49-F238E27FC236}">
                <a16:creationId xmlns:a16="http://schemas.microsoft.com/office/drawing/2014/main" id="{58F4D01E-94DA-4F0B-8E13-618D11B2D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55664" y="1930911"/>
            <a:ext cx="1275549" cy="1419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lock I">
            <a:extLst>
              <a:ext uri="{FF2B5EF4-FFF2-40B4-BE49-F238E27FC236}">
                <a16:creationId xmlns:a16="http://schemas.microsoft.com/office/drawing/2014/main" id="{2ECD6B36-AE20-6B2C-70DA-90541397C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</p:spPr>
      </p:pic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645B5409-DDAC-5BBA-E785-37F723B563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0697" y="2328261"/>
            <a:ext cx="8981219" cy="2201477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Questions/Contact/Information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82A2E9-6729-F459-2EB4-38593EB1846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10697" y="4952165"/>
            <a:ext cx="8981219" cy="79678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epartment/Unit name Placeholder">
            <a:extLst>
              <a:ext uri="{FF2B5EF4-FFF2-40B4-BE49-F238E27FC236}">
                <a16:creationId xmlns:a16="http://schemas.microsoft.com/office/drawing/2014/main" id="{EC420C19-0C40-EAE2-AA9D-5101B4FF16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DAF599E-70A8-5E76-56CB-CA69217C1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4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range, yellow, bright&#10;&#10;Description automatically generated">
            <a:extLst>
              <a:ext uri="{FF2B5EF4-FFF2-40B4-BE49-F238E27FC236}">
                <a16:creationId xmlns:a16="http://schemas.microsoft.com/office/drawing/2014/main" id="{12395475-4CA9-AFD0-CBCB-74FDA7E8B2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7" name="Title Placeholder">
            <a:extLst>
              <a:ext uri="{FF2B5EF4-FFF2-40B4-BE49-F238E27FC236}">
                <a16:creationId xmlns:a16="http://schemas.microsoft.com/office/drawing/2014/main" id="{33DE6DDB-A415-6C63-7353-2B6BB41D5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698" y="823864"/>
            <a:ext cx="8981220" cy="1107047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0" name="Title Underscore">
            <a:extLst>
              <a:ext uri="{FF2B5EF4-FFF2-40B4-BE49-F238E27FC236}">
                <a16:creationId xmlns:a16="http://schemas.microsoft.com/office/drawing/2014/main" id="{EE499929-DC2D-46B3-A28E-229CC329A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55664" y="1930911"/>
            <a:ext cx="1275549" cy="141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lock I">
            <a:extLst>
              <a:ext uri="{FF2B5EF4-FFF2-40B4-BE49-F238E27FC236}">
                <a16:creationId xmlns:a16="http://schemas.microsoft.com/office/drawing/2014/main" id="{E693DE19-AD82-43E4-870B-ABD71ED9E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275" y="277804"/>
            <a:ext cx="528575" cy="764797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20D3AEAA-8383-5B38-DD49-CF2D2E42B2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0697" y="2328261"/>
            <a:ext cx="8981219" cy="2201477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Questions/Contact/Information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650F580-D423-6DBC-88B2-B37D4EB87A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10697" y="4952165"/>
            <a:ext cx="8981219" cy="79678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epartment/Unit name Placeholder">
            <a:extLst>
              <a:ext uri="{FF2B5EF4-FFF2-40B4-BE49-F238E27FC236}">
                <a16:creationId xmlns:a16="http://schemas.microsoft.com/office/drawing/2014/main" id="{D09D9943-0FAE-E4DE-E4FE-0B3F8F5513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BC285FAE-FC3C-B139-BFE4-13B464552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20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EADAC919-EA2F-35AA-C89F-CF29E6147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48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A337922-CA13-B2D1-A985-97CCB75A48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10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">
            <a:extLst>
              <a:ext uri="{FF2B5EF4-FFF2-40B4-BE49-F238E27FC236}">
                <a16:creationId xmlns:a16="http://schemas.microsoft.com/office/drawing/2014/main" id="{D10096E1-7AA4-3695-82F5-7DAD7028D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694"/>
            <a:ext cx="12189533" cy="68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9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>
            <a:extLst>
              <a:ext uri="{FF2B5EF4-FFF2-40B4-BE49-F238E27FC236}">
                <a16:creationId xmlns:a16="http://schemas.microsoft.com/office/drawing/2014/main" id="{5C2C3DC9-CBAF-E0AA-9E07-BE81DC638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694"/>
            <a:ext cx="12189534" cy="6856612"/>
          </a:xfrm>
          <a:prstGeom prst="rect">
            <a:avLst/>
          </a:prstGeom>
        </p:spPr>
      </p:pic>
      <p:sp>
        <p:nvSpPr>
          <p:cNvPr id="3" name="Title Placeholder">
            <a:extLst>
              <a:ext uri="{FF2B5EF4-FFF2-40B4-BE49-F238E27FC236}">
                <a16:creationId xmlns:a16="http://schemas.microsoft.com/office/drawing/2014/main" id="{ACA65AA5-72F7-BA65-02CD-944C75DCAB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163545"/>
            <a:ext cx="12189530" cy="1614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Department/Unit name Placeholder">
            <a:extLst>
              <a:ext uri="{FF2B5EF4-FFF2-40B4-BE49-F238E27FC236}">
                <a16:creationId xmlns:a16="http://schemas.microsoft.com/office/drawing/2014/main" id="{3E44D2A3-C965-C633-19E4-D7543644A7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1" y="3694701"/>
            <a:ext cx="12189530" cy="787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Department/Unit Name</a:t>
            </a:r>
          </a:p>
        </p:txBody>
      </p:sp>
      <p:sp>
        <p:nvSpPr>
          <p:cNvPr id="6" name="Date Placeholder">
            <a:extLst>
              <a:ext uri="{FF2B5EF4-FFF2-40B4-BE49-F238E27FC236}">
                <a16:creationId xmlns:a16="http://schemas.microsoft.com/office/drawing/2014/main" id="{A11F428D-6D39-7B6D-AFE8-65D4134A99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500134"/>
            <a:ext cx="12189530" cy="787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488190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C55AD4A4-2991-D3F6-2545-9BA75BB14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9" y="3172"/>
            <a:ext cx="12180721" cy="685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3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ackground">
            <a:extLst>
              <a:ext uri="{FF2B5EF4-FFF2-40B4-BE49-F238E27FC236}">
                <a16:creationId xmlns:a16="http://schemas.microsoft.com/office/drawing/2014/main" id="{4A6F8600-C465-A237-F197-C96A708B3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9" y="3172"/>
            <a:ext cx="12180721" cy="6851656"/>
          </a:xfrm>
          <a:prstGeom prst="rect">
            <a:avLst/>
          </a:prstGeom>
        </p:spPr>
      </p:pic>
      <p:sp>
        <p:nvSpPr>
          <p:cNvPr id="3" name="Title Placeholder">
            <a:extLst>
              <a:ext uri="{FF2B5EF4-FFF2-40B4-BE49-F238E27FC236}">
                <a16:creationId xmlns:a16="http://schemas.microsoft.com/office/drawing/2014/main" id="{F16267C3-140D-73DF-5069-F013F81846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09" y="2163545"/>
            <a:ext cx="12180722" cy="1614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Department/Name Placeholder">
            <a:extLst>
              <a:ext uri="{FF2B5EF4-FFF2-40B4-BE49-F238E27FC236}">
                <a16:creationId xmlns:a16="http://schemas.microsoft.com/office/drawing/2014/main" id="{87E33E8E-94EC-D6F0-814A-4EDAFDEC86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1" y="3694701"/>
            <a:ext cx="12189530" cy="787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Department/Unit Name</a:t>
            </a:r>
          </a:p>
        </p:txBody>
      </p:sp>
      <p:sp>
        <p:nvSpPr>
          <p:cNvPr id="6" name="Date Placeholder">
            <a:extLst>
              <a:ext uri="{FF2B5EF4-FFF2-40B4-BE49-F238E27FC236}">
                <a16:creationId xmlns:a16="http://schemas.microsoft.com/office/drawing/2014/main" id="{53FE06C4-A829-23E6-0677-AB297591F4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500134"/>
            <a:ext cx="12189530" cy="787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4258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">
            <a:extLst>
              <a:ext uri="{FF2B5EF4-FFF2-40B4-BE49-F238E27FC236}">
                <a16:creationId xmlns:a16="http://schemas.microsoft.com/office/drawing/2014/main" id="{7055D02D-3326-7573-A3C0-A19814EBC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694"/>
            <a:ext cx="12189532" cy="6856612"/>
          </a:xfrm>
          <a:prstGeom prst="rect">
            <a:avLst/>
          </a:prstGeom>
        </p:spPr>
      </p:pic>
      <p:pic>
        <p:nvPicPr>
          <p:cNvPr id="15" name="Block I">
            <a:extLst>
              <a:ext uri="{FF2B5EF4-FFF2-40B4-BE49-F238E27FC236}">
                <a16:creationId xmlns:a16="http://schemas.microsoft.com/office/drawing/2014/main" id="{193783E6-EE13-4530-A988-B4868B496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8275" y="279019"/>
            <a:ext cx="528575" cy="762367"/>
          </a:xfrm>
          <a:prstGeom prst="rect">
            <a:avLst/>
          </a:prstGeom>
        </p:spPr>
      </p:pic>
      <p:sp>
        <p:nvSpPr>
          <p:cNvPr id="11" name="Title Accent">
            <a:extLst>
              <a:ext uri="{FF2B5EF4-FFF2-40B4-BE49-F238E27FC236}">
                <a16:creationId xmlns:a16="http://schemas.microsoft.com/office/drawing/2014/main" id="{BBEA2DE4-2385-495C-A616-BF4D8C4AE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90650" y="1832610"/>
            <a:ext cx="95250" cy="3192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Placeholder">
            <a:extLst>
              <a:ext uri="{FF2B5EF4-FFF2-40B4-BE49-F238E27FC236}">
                <a16:creationId xmlns:a16="http://schemas.microsoft.com/office/drawing/2014/main" id="{4A50B919-1C53-82C7-0ADF-4D7B60644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7542" y="1832610"/>
            <a:ext cx="9470733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24" name="Subtitle Placeholder">
            <a:extLst>
              <a:ext uri="{FF2B5EF4-FFF2-40B4-BE49-F238E27FC236}">
                <a16:creationId xmlns:a16="http://schemas.microsoft.com/office/drawing/2014/main" id="{E14BE4D4-A7FC-9557-3271-D4088C04E7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7542" y="3603292"/>
            <a:ext cx="9470733" cy="142209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Department/unit name Placeholder">
            <a:extLst>
              <a:ext uri="{FF2B5EF4-FFF2-40B4-BE49-F238E27FC236}">
                <a16:creationId xmlns:a16="http://schemas.microsoft.com/office/drawing/2014/main" id="{5CA5320C-70CA-7F64-3D32-B994D01BD6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6" name="Slide Number Placeholder">
            <a:extLst>
              <a:ext uri="{FF2B5EF4-FFF2-40B4-BE49-F238E27FC236}">
                <a16:creationId xmlns:a16="http://schemas.microsoft.com/office/drawing/2014/main" id="{2D0D6A88-2FF4-ED2F-DB76-9BB2C9C00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84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">
            <a:extLst>
              <a:ext uri="{FF2B5EF4-FFF2-40B4-BE49-F238E27FC236}">
                <a16:creationId xmlns:a16="http://schemas.microsoft.com/office/drawing/2014/main" id="{C493BA29-88DB-9209-4439-6C9327AE6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694"/>
            <a:ext cx="12189533" cy="6856612"/>
          </a:xfrm>
          <a:prstGeom prst="rect">
            <a:avLst/>
          </a:prstGeom>
        </p:spPr>
      </p:pic>
      <p:pic>
        <p:nvPicPr>
          <p:cNvPr id="10" name="Block I">
            <a:extLst>
              <a:ext uri="{FF2B5EF4-FFF2-40B4-BE49-F238E27FC236}">
                <a16:creationId xmlns:a16="http://schemas.microsoft.com/office/drawing/2014/main" id="{72E36FC3-13D9-5B7F-F024-ECE203ECE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</p:spPr>
      </p:pic>
      <p:sp>
        <p:nvSpPr>
          <p:cNvPr id="7" name="Title Accent">
            <a:extLst>
              <a:ext uri="{FF2B5EF4-FFF2-40B4-BE49-F238E27FC236}">
                <a16:creationId xmlns:a16="http://schemas.microsoft.com/office/drawing/2014/main" id="{70DB334B-58BA-FA46-760E-299BA028B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90650" y="1832610"/>
            <a:ext cx="95250" cy="3192780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">
            <a:extLst>
              <a:ext uri="{FF2B5EF4-FFF2-40B4-BE49-F238E27FC236}">
                <a16:creationId xmlns:a16="http://schemas.microsoft.com/office/drawing/2014/main" id="{9022AEE9-9854-64A4-8425-2C701E7B8A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7542" y="1832610"/>
            <a:ext cx="9470733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9" name="Subtitle Placeholder">
            <a:extLst>
              <a:ext uri="{FF2B5EF4-FFF2-40B4-BE49-F238E27FC236}">
                <a16:creationId xmlns:a16="http://schemas.microsoft.com/office/drawing/2014/main" id="{06092AA5-D5FE-2CF4-EDF1-CED258F3F2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7542" y="3603292"/>
            <a:ext cx="9470733" cy="142209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1A96EBAC-4595-0697-28AB-2D82831393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B004C974-18EE-90F8-50C2-6B74362B7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73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4E2EB510-CA6D-090B-7475-EB8A202EE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694"/>
            <a:ext cx="12189532" cy="6856612"/>
          </a:xfrm>
          <a:prstGeom prst="rect">
            <a:avLst/>
          </a:prstGeom>
        </p:spPr>
      </p:pic>
      <p:pic>
        <p:nvPicPr>
          <p:cNvPr id="10" name="Block I">
            <a:extLst>
              <a:ext uri="{FF2B5EF4-FFF2-40B4-BE49-F238E27FC236}">
                <a16:creationId xmlns:a16="http://schemas.microsoft.com/office/drawing/2014/main" id="{68FCE613-86B1-45E6-BB32-58EB7FA4B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8275" y="279019"/>
            <a:ext cx="528575" cy="762367"/>
          </a:xfrm>
          <a:prstGeom prst="rect">
            <a:avLst/>
          </a:prstGeom>
        </p:spPr>
      </p:pic>
      <p:sp>
        <p:nvSpPr>
          <p:cNvPr id="5" name="Title accent">
            <a:extLst>
              <a:ext uri="{FF2B5EF4-FFF2-40B4-BE49-F238E27FC236}">
                <a16:creationId xmlns:a16="http://schemas.microsoft.com/office/drawing/2014/main" id="{9D88B7D3-8E4C-8BC3-801C-DEA164218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90650" y="1832610"/>
            <a:ext cx="95250" cy="3192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Placeholder">
            <a:extLst>
              <a:ext uri="{FF2B5EF4-FFF2-40B4-BE49-F238E27FC236}">
                <a16:creationId xmlns:a16="http://schemas.microsoft.com/office/drawing/2014/main" id="{DB230F21-1FBA-D776-0144-95076DA26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7542" y="1832610"/>
            <a:ext cx="9470733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7" name="Subtitle Placeholder">
            <a:extLst>
              <a:ext uri="{FF2B5EF4-FFF2-40B4-BE49-F238E27FC236}">
                <a16:creationId xmlns:a16="http://schemas.microsoft.com/office/drawing/2014/main" id="{1BA84641-52D3-F667-A202-043557B06E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7542" y="3603292"/>
            <a:ext cx="9470733" cy="142209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epartment/Unit name Placeholder">
            <a:extLst>
              <a:ext uri="{FF2B5EF4-FFF2-40B4-BE49-F238E27FC236}">
                <a16:creationId xmlns:a16="http://schemas.microsoft.com/office/drawing/2014/main" id="{734D93D2-3734-2540-A03F-C47C6DD212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45E21822-BD18-9D54-B62B-8E5D54BCF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33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">
            <a:extLst>
              <a:ext uri="{FF2B5EF4-FFF2-40B4-BE49-F238E27FC236}">
                <a16:creationId xmlns:a16="http://schemas.microsoft.com/office/drawing/2014/main" id="{2F9A8B31-E9F1-E958-5770-0E4DC6EC1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Block I">
            <a:extLst>
              <a:ext uri="{FF2B5EF4-FFF2-40B4-BE49-F238E27FC236}">
                <a16:creationId xmlns:a16="http://schemas.microsoft.com/office/drawing/2014/main" id="{372EC9F4-B30C-7841-50F3-CAE581C4A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</p:spPr>
      </p:pic>
      <p:sp>
        <p:nvSpPr>
          <p:cNvPr id="6" name="Title Accent">
            <a:extLst>
              <a:ext uri="{FF2B5EF4-FFF2-40B4-BE49-F238E27FC236}">
                <a16:creationId xmlns:a16="http://schemas.microsoft.com/office/drawing/2014/main" id="{7F62A38B-0BBB-7A39-BE3D-4B696AE8F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90650" y="1832610"/>
            <a:ext cx="95250" cy="3192780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">
            <a:extLst>
              <a:ext uri="{FF2B5EF4-FFF2-40B4-BE49-F238E27FC236}">
                <a16:creationId xmlns:a16="http://schemas.microsoft.com/office/drawing/2014/main" id="{C8C38F5E-9BC0-719F-02FF-D9B0010B4E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7542" y="1832610"/>
            <a:ext cx="9470733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8" name="Subtitle Placeholder">
            <a:extLst>
              <a:ext uri="{FF2B5EF4-FFF2-40B4-BE49-F238E27FC236}">
                <a16:creationId xmlns:a16="http://schemas.microsoft.com/office/drawing/2014/main" id="{93DA8837-8538-EC91-4522-8F7D0204BE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7542" y="3603292"/>
            <a:ext cx="9470733" cy="142209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C3874A56-F068-73F4-0F8E-2728FC25B4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FD4F4EDB-DDC3-8969-B1D8-C97542C1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73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&#10;&#10;Description automatically generated">
            <a:extLst>
              <a:ext uri="{FF2B5EF4-FFF2-40B4-BE49-F238E27FC236}">
                <a16:creationId xmlns:a16="http://schemas.microsoft.com/office/drawing/2014/main" id="{2DC2EA98-9C0B-0656-7189-50959CB93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pic>
        <p:nvPicPr>
          <p:cNvPr id="5" name="Block I">
            <a:extLst>
              <a:ext uri="{FF2B5EF4-FFF2-40B4-BE49-F238E27FC236}">
                <a16:creationId xmlns:a16="http://schemas.microsoft.com/office/drawing/2014/main" id="{B6F3FFB3-15FF-5FEF-255A-ED6AEE9D5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</p:spPr>
      </p:pic>
      <p:sp>
        <p:nvSpPr>
          <p:cNvPr id="4" name="Title Placeholder">
            <a:extLst>
              <a:ext uri="{FF2B5EF4-FFF2-40B4-BE49-F238E27FC236}">
                <a16:creationId xmlns:a16="http://schemas.microsoft.com/office/drawing/2014/main" id="{F7E785B2-7E34-E0D4-0458-2031C0247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7996"/>
            <a:ext cx="10515600" cy="1325563"/>
          </a:xfrm>
        </p:spPr>
        <p:txBody>
          <a:bodyPr/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5" name="Title underscore">
            <a:extLst>
              <a:ext uri="{FF2B5EF4-FFF2-40B4-BE49-F238E27FC236}">
                <a16:creationId xmlns:a16="http://schemas.microsoft.com/office/drawing/2014/main" id="{73C213B8-2261-4AAB-8CED-8BDC7849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55664" y="4159281"/>
            <a:ext cx="1275549" cy="141956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epartment/Unit name Placeholder">
            <a:extLst>
              <a:ext uri="{FF2B5EF4-FFF2-40B4-BE49-F238E27FC236}">
                <a16:creationId xmlns:a16="http://schemas.microsoft.com/office/drawing/2014/main" id="{43F3769A-076E-8C78-317D-5BCB57976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576D1151-1586-A4CD-17CD-700A8ECAB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97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E08955-08BB-4699-BDD8-1E3D7EEFD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B2E1F-8BE8-6F6E-A1F6-527F51B3D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B605B6C-A108-B529-76C2-7C90E4E90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63" r:id="rId6"/>
    <p:sldLayoutId id="2147483664" r:id="rId7"/>
    <p:sldLayoutId id="2147483665" r:id="rId8"/>
    <p:sldLayoutId id="2147483651" r:id="rId9"/>
    <p:sldLayoutId id="2147483666" r:id="rId10"/>
    <p:sldLayoutId id="2147483671" r:id="rId11"/>
    <p:sldLayoutId id="2147483670" r:id="rId12"/>
    <p:sldLayoutId id="2147483652" r:id="rId13"/>
    <p:sldLayoutId id="2147483681" r:id="rId14"/>
    <p:sldLayoutId id="2147483682" r:id="rId15"/>
    <p:sldLayoutId id="2147483653" r:id="rId16"/>
    <p:sldLayoutId id="2147483672" r:id="rId17"/>
    <p:sldLayoutId id="2147483673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54" r:id="rId25"/>
    <p:sldLayoutId id="2147483655" r:id="rId26"/>
    <p:sldLayoutId id="2147483656" r:id="rId27"/>
    <p:sldLayoutId id="2147483657" r:id="rId28"/>
    <p:sldLayoutId id="2147483667" r:id="rId29"/>
    <p:sldLayoutId id="2147483668" r:id="rId3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8/13598541211227126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su11041127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B1A39FB3-C78F-A53B-E722-F3A5DA181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542" y="2442210"/>
            <a:ext cx="10249827" cy="1325563"/>
          </a:xfrm>
        </p:spPr>
        <p:txBody>
          <a:bodyPr>
            <a:noAutofit/>
          </a:bodyPr>
          <a:lstStyle/>
          <a:p>
            <a:r>
              <a:rPr lang="en-US" sz="4000" dirty="0"/>
              <a:t>A Systematic Review of the Research on Information Systems in Environmental Sustainability context</a:t>
            </a:r>
            <a:br>
              <a:rPr lang="en-US" sz="4000" b="1" i="0" dirty="0">
                <a:solidFill>
                  <a:srgbClr val="4C4E4D"/>
                </a:solidFill>
                <a:effectLst/>
                <a:latin typeface="Balto"/>
              </a:rPr>
            </a:br>
            <a:endParaRPr lang="en-US" sz="4000" dirty="0"/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92D2FF4C-65DA-B068-C7C8-1534818998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7542" y="4281717"/>
            <a:ext cx="9470733" cy="821224"/>
          </a:xfrm>
        </p:spPr>
        <p:txBody>
          <a:bodyPr>
            <a:normAutofit/>
          </a:bodyPr>
          <a:lstStyle/>
          <a:p>
            <a:r>
              <a:rPr lang="en-US" sz="3600" dirty="0"/>
              <a:t>Mukul Kaushik</a:t>
            </a:r>
          </a:p>
        </p:txBody>
      </p:sp>
      <p:sp>
        <p:nvSpPr>
          <p:cNvPr id="5" name="Department/Unit name Placeholder">
            <a:extLst>
              <a:ext uri="{FF2B5EF4-FFF2-40B4-BE49-F238E27FC236}">
                <a16:creationId xmlns:a16="http://schemas.microsoft.com/office/drawing/2014/main" id="{1E60FFE2-1723-284E-5CD9-847C3FB00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BADM 504 Philosophy of Science and Business Administration, 12/04/2023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3FC6F3E5-DE31-3630-2EFE-626FCAB8C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814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7081B1-EFD7-9F4D-B963-BFEA836918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4228" y="238474"/>
            <a:ext cx="10370191" cy="1189820"/>
          </a:xfrm>
        </p:spPr>
        <p:txBody>
          <a:bodyPr/>
          <a:lstStyle/>
          <a:p>
            <a:r>
              <a:rPr lang="en-US" dirty="0"/>
              <a:t>Articles by Research Area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A3FC7-8A50-DFAB-1FA5-38C6B3E467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BADM 504 Philosophy of Science and Business Administration, 12/04/2023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83573-60F8-A42C-24CB-CCD9C9E7B8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919A8C2-2C1A-3890-70B7-0C2B39E94B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167969"/>
              </p:ext>
            </p:extLst>
          </p:nvPr>
        </p:nvGraphicFramePr>
        <p:xfrm>
          <a:off x="1442301" y="1681736"/>
          <a:ext cx="9032449" cy="4421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7786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7081B1-EFD7-9F4D-B963-BFEA836918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4228" y="297466"/>
            <a:ext cx="10370191" cy="1189820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lnSpc>
                <a:spcPct val="70000"/>
              </a:lnSpc>
              <a:spcBef>
                <a:spcPts val="1000"/>
              </a:spcBef>
              <a:defRPr/>
            </a:pPr>
            <a:r>
              <a:rPr lang="en-US" kern="1200" dirty="0">
                <a:latin typeface="+mj-lt"/>
                <a:ea typeface="+mn-ea"/>
                <a:cs typeface="+mn-cs"/>
              </a:rPr>
              <a:t>Articles by Year of Publication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A3FC7-8A50-DFAB-1FA5-38C6B3E467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6356350"/>
            <a:ext cx="8153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latin typeface="+mj-lt"/>
                <a:ea typeface="+mn-ea"/>
                <a:cs typeface="+mn-cs"/>
              </a:rPr>
              <a:t>BADM 504 Philosophy of Science and Business Administration, 12/04/2023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83573-60F8-A42C-24CB-CCD9C9E7B8E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6134D44-37F0-44A1-8A08-E9432A030C07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C196ADD-C79F-D18B-01AF-EC93781A0C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2062366"/>
              </p:ext>
            </p:extLst>
          </p:nvPr>
        </p:nvGraphicFramePr>
        <p:xfrm>
          <a:off x="987971" y="1587061"/>
          <a:ext cx="10036447" cy="4183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3365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7081B1-EFD7-9F4D-B963-BFEA836918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4228" y="297466"/>
            <a:ext cx="10370191" cy="1189820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lnSpc>
                <a:spcPct val="70000"/>
              </a:lnSpc>
              <a:spcBef>
                <a:spcPts val="1000"/>
              </a:spcBef>
              <a:defRPr/>
            </a:pPr>
            <a:r>
              <a:rPr lang="en-US" kern="1200" dirty="0">
                <a:latin typeface="+mj-lt"/>
                <a:ea typeface="+mn-ea"/>
                <a:cs typeface="+mn-cs"/>
              </a:rPr>
              <a:t>Articles by type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A3FC7-8A50-DFAB-1FA5-38C6B3E467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6356350"/>
            <a:ext cx="8153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latin typeface="+mj-lt"/>
                <a:ea typeface="+mn-ea"/>
                <a:cs typeface="+mn-cs"/>
              </a:rPr>
              <a:t>BADM 504 Philosophy of Science and Business Administration, 12/04/2023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83573-60F8-A42C-24CB-CCD9C9E7B8E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6134D44-37F0-44A1-8A08-E9432A030C07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DB1C01A-4991-C932-763D-5B5078CEB6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7449204"/>
              </p:ext>
            </p:extLst>
          </p:nvPr>
        </p:nvGraphicFramePr>
        <p:xfrm>
          <a:off x="2674882" y="1487286"/>
          <a:ext cx="6842235" cy="4503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2776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B38A06-5404-1A01-5A86-451CE5624AA0}"/>
              </a:ext>
            </a:extLst>
          </p:cNvPr>
          <p:cNvSpPr/>
          <p:nvPr/>
        </p:nvSpPr>
        <p:spPr>
          <a:xfrm>
            <a:off x="345688" y="3881386"/>
            <a:ext cx="11177718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7081B1-EFD7-9F4D-B963-BFEA836918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4228" y="238474"/>
            <a:ext cx="10370191" cy="1189820"/>
          </a:xfrm>
        </p:spPr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A3FC7-8A50-DFAB-1FA5-38C6B3E467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BADM 504 Philosophy of Science and Business Administration, 12/04/2023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83573-60F8-A42C-24CB-CCD9C9E7B8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E08921-5CDC-A5A1-D62B-D4308016B40F}"/>
              </a:ext>
            </a:extLst>
          </p:cNvPr>
          <p:cNvSpPr txBox="1"/>
          <p:nvPr/>
        </p:nvSpPr>
        <p:spPr>
          <a:xfrm>
            <a:off x="457200" y="1720840"/>
            <a:ext cx="110662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Selection Criteria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Analysis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/>
              <a:t>Systematic Review - Summary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Opportunities for Further Research</a:t>
            </a:r>
          </a:p>
        </p:txBody>
      </p:sp>
    </p:spTree>
    <p:extLst>
      <p:ext uri="{BB962C8B-B14F-4D97-AF65-F5344CB8AC3E}">
        <p14:creationId xmlns:p14="http://schemas.microsoft.com/office/powerpoint/2010/main" val="2500723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7081B1-EFD7-9F4D-B963-BFEA836918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4228" y="238474"/>
            <a:ext cx="10370191" cy="1189820"/>
          </a:xfrm>
        </p:spPr>
        <p:txBody>
          <a:bodyPr/>
          <a:lstStyle/>
          <a:p>
            <a:r>
              <a:rPr lang="en-US" dirty="0"/>
              <a:t>Belief-Action-Outcome (BAO) Framework </a:t>
            </a:r>
          </a:p>
          <a:p>
            <a:r>
              <a:rPr lang="en-US" dirty="0"/>
              <a:t>(Melville, N. P. ,2010)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A3FC7-8A50-DFAB-1FA5-38C6B3E467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BADM 504 Philosophy of Science and Business Administration, 12/04/2023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83573-60F8-A42C-24CB-CCD9C9E7B8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1625CB-CB60-3475-EEFD-203CA0D5A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558" y="1592115"/>
            <a:ext cx="6696884" cy="426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75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7081B1-EFD7-9F4D-B963-BFEA836918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4228" y="238474"/>
            <a:ext cx="10370191" cy="1189820"/>
          </a:xfrm>
        </p:spPr>
        <p:txBody>
          <a:bodyPr/>
          <a:lstStyle/>
          <a:p>
            <a:r>
              <a:rPr lang="en-US" dirty="0"/>
              <a:t>Belief – What makes firms interested in green IT/IS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A3FC7-8A50-DFAB-1FA5-38C6B3E467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BADM 504 Philosophy of Science and Business Administration, 12/04/2023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83573-60F8-A42C-24CB-CCD9C9E7B8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E02D2E-4D8B-A4EC-E3AB-60E7B9FC63E8}"/>
              </a:ext>
            </a:extLst>
          </p:cNvPr>
          <p:cNvSpPr txBox="1"/>
          <p:nvPr/>
        </p:nvSpPr>
        <p:spPr>
          <a:xfrm>
            <a:off x="457200" y="1528681"/>
            <a:ext cx="110516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Two papers </a:t>
            </a:r>
            <a:r>
              <a:rPr lang="de-DE" sz="2400" dirty="0"/>
              <a:t>(Hertel, M; Wiesent, J, 2013; Chung, CJ; Wee, HM, 2010)</a:t>
            </a:r>
            <a:r>
              <a:rPr lang="en-US" sz="2400" dirty="0"/>
              <a:t> propose new analytical models to guide investments into green IT initiatives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One theory paper (</a:t>
            </a:r>
            <a:r>
              <a:rPr lang="pt-BR" sz="2400" dirty="0"/>
              <a:t>Marcus, A; Malen, J; Ellis, S, 2013) shows that VC firms invest only when sustainability oriented innovations also have a financial promise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One case study (Radu, C; Caron, MA; Arroyo, P, 2020) classifies firms into clusters based on their sustainability process adoption, like passive observers, regulation followers, proactive leaders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14 survey-based papers show that motivation to invest is bottom up – awareness of IT employees, customers, activism by community, knowledge sharing,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78787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7081B1-EFD7-9F4D-B963-BFEA836918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4228" y="238474"/>
            <a:ext cx="10370191" cy="1189820"/>
          </a:xfrm>
        </p:spPr>
        <p:txBody>
          <a:bodyPr/>
          <a:lstStyle/>
          <a:p>
            <a:r>
              <a:rPr lang="en-US" dirty="0"/>
              <a:t>Action – What enables firms to adopt green practices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A3FC7-8A50-DFAB-1FA5-38C6B3E467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BADM 504 Philosophy of Science and Business Administration, 12/04/2023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83573-60F8-A42C-24CB-CCD9C9E7B8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E02D2E-4D8B-A4EC-E3AB-60E7B9FC63E8}"/>
              </a:ext>
            </a:extLst>
          </p:cNvPr>
          <p:cNvSpPr txBox="1"/>
          <p:nvPr/>
        </p:nvSpPr>
        <p:spPr>
          <a:xfrm>
            <a:off x="457200" y="1528681"/>
            <a:ext cx="11051628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Firms invest in green initiatives like green IS, as it gives them a reason to innovate simultaneously into other areas like lean manufacturing (</a:t>
            </a:r>
            <a:r>
              <a:rPr lang="sv-SE" sz="2400" dirty="0"/>
              <a:t>Yang, MG; Hong, P; Modi, SB, 2011)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v-SE" sz="1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400" dirty="0"/>
              <a:t>Firms invest in green initiatives to mitigate environment uncertainty (Wu, GC, 2013)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9 other papers show IT/IS enable firms to adopt green practices – </a:t>
            </a:r>
          </a:p>
          <a:p>
            <a:pPr lvl="0"/>
            <a:endParaRPr lang="en-US" sz="500" dirty="0"/>
          </a:p>
          <a:p>
            <a:pPr marL="800100" lvl="1" indent="-342900">
              <a:buSzPct val="70000"/>
              <a:buFont typeface="Courier New" panose="02070309020205020404" pitchFamily="49" charset="0"/>
              <a:buChar char="o"/>
            </a:pPr>
            <a:r>
              <a:rPr lang="en-US" sz="2200" dirty="0"/>
              <a:t>IT/IS help in knowledge management (Lim, MK; Tseng, ML; Tan, KH; Bui, TD, 2017)</a:t>
            </a:r>
          </a:p>
          <a:p>
            <a:pPr marL="800100" lvl="1" indent="-342900">
              <a:buSzPct val="70000"/>
              <a:buFont typeface="Courier New" panose="02070309020205020404" pitchFamily="49" charset="0"/>
              <a:buChar char="o"/>
            </a:pPr>
            <a:endParaRPr lang="en-US" sz="800" dirty="0"/>
          </a:p>
          <a:p>
            <a:pPr marL="800100" lvl="1" indent="-342900">
              <a:buSzPct val="70000"/>
              <a:buFont typeface="Courier New" panose="02070309020205020404" pitchFamily="49" charset="0"/>
              <a:buChar char="o"/>
            </a:pPr>
            <a:r>
              <a:rPr lang="en-US" sz="2200" dirty="0"/>
              <a:t>Big data/cloud computing help in coordination between links in the supply chain for all aspects, including sustainability initiatives (Koo, C; Chung, N; </a:t>
            </a:r>
            <a:r>
              <a:rPr lang="en-US" sz="2200" dirty="0" err="1"/>
              <a:t>Ryoo</a:t>
            </a:r>
            <a:r>
              <a:rPr lang="en-US" sz="2200" dirty="0"/>
              <a:t>, SY, 2014)</a:t>
            </a:r>
          </a:p>
          <a:p>
            <a:pPr marL="800100" lvl="1" indent="-342900">
              <a:buSzPct val="70000"/>
              <a:buFont typeface="Courier New" panose="02070309020205020404" pitchFamily="49" charset="0"/>
              <a:buChar char="o"/>
            </a:pPr>
            <a:endParaRPr lang="en-US" sz="800" dirty="0"/>
          </a:p>
          <a:p>
            <a:pPr marL="800100" lvl="1" indent="-342900">
              <a:buSzPct val="70000"/>
              <a:buFont typeface="Courier New" panose="02070309020205020404" pitchFamily="49" charset="0"/>
              <a:buChar char="o"/>
            </a:pPr>
            <a:r>
              <a:rPr lang="en-US" sz="2200" dirty="0"/>
              <a:t>IT/IS makes practices and performance visible to the stakeholders, resulting in better confidence (</a:t>
            </a:r>
            <a:r>
              <a:rPr lang="pl-PL" sz="2200" dirty="0"/>
              <a:t>Bellamy, MA; Dhanorkar, S; Subramanian, R, 2020</a:t>
            </a:r>
            <a:r>
              <a:rPr lang="en-US" sz="22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2656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7081B1-EFD7-9F4D-B963-BFEA836918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4228" y="238474"/>
            <a:ext cx="10370191" cy="1189820"/>
          </a:xfrm>
        </p:spPr>
        <p:txBody>
          <a:bodyPr/>
          <a:lstStyle/>
          <a:p>
            <a:r>
              <a:rPr lang="en-US" dirty="0"/>
              <a:t>Outcome – What are the outcomes of these practices?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A3FC7-8A50-DFAB-1FA5-38C6B3E467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BADM 504 Philosophy of Science and Business Administration, 12/04/2023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83573-60F8-A42C-24CB-CCD9C9E7B8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E02D2E-4D8B-A4EC-E3AB-60E7B9FC63E8}"/>
              </a:ext>
            </a:extLst>
          </p:cNvPr>
          <p:cNvSpPr txBox="1"/>
          <p:nvPr/>
        </p:nvSpPr>
        <p:spPr>
          <a:xfrm>
            <a:off x="457200" y="1528681"/>
            <a:ext cx="11051628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11 studies show adoption of environment-oriented practices results in better organizational performance and creates competitive advantage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In most of the cases, green IT practices have a mediating effect on the above relationship</a:t>
            </a:r>
            <a:endParaRPr lang="sv-SE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v-SE" sz="1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400" dirty="0"/>
              <a:t>One study (Anthony, B, 2020) only explores environmental performance and shows IT/IS have a mediating relationship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Two more studies (</a:t>
            </a:r>
            <a:r>
              <a:rPr lang="en-US" sz="2400" dirty="0" err="1"/>
              <a:t>Schniederjans</a:t>
            </a:r>
            <a:r>
              <a:rPr lang="en-US" sz="2400" dirty="0"/>
              <a:t>, DG; Hales, DN, 2016; </a:t>
            </a:r>
            <a:r>
              <a:rPr lang="en-US" sz="2400" dirty="0" err="1"/>
              <a:t>Forés</a:t>
            </a:r>
            <a:r>
              <a:rPr lang="en-US" sz="2400" dirty="0"/>
              <a:t>, B, 2019) only explore environmental performance and show mixed results, and advocate a top-down approach</a:t>
            </a:r>
            <a:endParaRPr lang="en-US" sz="5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506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7081B1-EFD7-9F4D-B963-BFEA836918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4228" y="238474"/>
            <a:ext cx="10370191" cy="118982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A3FC7-8A50-DFAB-1FA5-38C6B3E467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BADM 504 Philosophy of Science and Business Administration, 12/04/2023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83573-60F8-A42C-24CB-CCD9C9E7B8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E02D2E-4D8B-A4EC-E3AB-60E7B9FC63E8}"/>
              </a:ext>
            </a:extLst>
          </p:cNvPr>
          <p:cNvSpPr txBox="1"/>
          <p:nvPr/>
        </p:nvSpPr>
        <p:spPr>
          <a:xfrm>
            <a:off x="457200" y="1528681"/>
            <a:ext cx="11051628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Empirical research shows that adoption of sustainability practices by firms is linked to superior performance – economic, financial and environmental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Information Systems and Green IT have a mediating effect on the above relationship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However, the driver for adoption of sustainability practices is not expected performance,  but the awareness of stakeholders –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500" dirty="0"/>
          </a:p>
          <a:p>
            <a:pPr marL="800100" lvl="1" indent="-342900">
              <a:buSzPct val="70000"/>
              <a:buFont typeface="Courier New" panose="02070309020205020404" pitchFamily="49" charset="0"/>
              <a:buChar char="o"/>
            </a:pPr>
            <a:r>
              <a:rPr lang="en-US" sz="2200" dirty="0"/>
              <a:t>Employees</a:t>
            </a:r>
          </a:p>
          <a:p>
            <a:pPr marL="800100" lvl="1" indent="-342900">
              <a:buSzPct val="70000"/>
              <a:buFont typeface="Courier New" panose="02070309020205020404" pitchFamily="49" charset="0"/>
              <a:buChar char="o"/>
            </a:pPr>
            <a:r>
              <a:rPr lang="en-US" sz="2200" dirty="0"/>
              <a:t>Consumers</a:t>
            </a:r>
          </a:p>
          <a:p>
            <a:pPr marL="800100" lvl="1" indent="-342900">
              <a:buSzPct val="70000"/>
              <a:buFont typeface="Courier New" panose="02070309020205020404" pitchFamily="49" charset="0"/>
              <a:buChar char="o"/>
            </a:pPr>
            <a:r>
              <a:rPr lang="en-US" sz="2200" dirty="0"/>
              <a:t>Customers</a:t>
            </a:r>
          </a:p>
          <a:p>
            <a:pPr marL="800100" lvl="1" indent="-342900">
              <a:buSzPct val="70000"/>
              <a:buFont typeface="Courier New" panose="02070309020205020404" pitchFamily="49" charset="0"/>
              <a:buChar char="o"/>
            </a:pPr>
            <a:r>
              <a:rPr lang="en-US" sz="2200" dirty="0"/>
              <a:t>Community activism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95392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B38A06-5404-1A01-5A86-451CE5624AA0}"/>
              </a:ext>
            </a:extLst>
          </p:cNvPr>
          <p:cNvSpPr/>
          <p:nvPr/>
        </p:nvSpPr>
        <p:spPr>
          <a:xfrm>
            <a:off x="345688" y="4596087"/>
            <a:ext cx="11177718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7081B1-EFD7-9F4D-B963-BFEA836918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4228" y="238474"/>
            <a:ext cx="10370191" cy="1189820"/>
          </a:xfrm>
        </p:spPr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A3FC7-8A50-DFAB-1FA5-38C6B3E467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BADM 504 Philosophy of Science and Business Administration, 12/04/2023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83573-60F8-A42C-24CB-CCD9C9E7B8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E08921-5CDC-A5A1-D62B-D4308016B40F}"/>
              </a:ext>
            </a:extLst>
          </p:cNvPr>
          <p:cNvSpPr txBox="1"/>
          <p:nvPr/>
        </p:nvSpPr>
        <p:spPr>
          <a:xfrm>
            <a:off x="457200" y="1720840"/>
            <a:ext cx="110662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Selection Criteria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Analysis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Systematic Review - Summary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/>
              <a:t>Opportunities for Further Research</a:t>
            </a:r>
          </a:p>
        </p:txBody>
      </p:sp>
    </p:spTree>
    <p:extLst>
      <p:ext uri="{BB962C8B-B14F-4D97-AF65-F5344CB8AC3E}">
        <p14:creationId xmlns:p14="http://schemas.microsoft.com/office/powerpoint/2010/main" val="718812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7081B1-EFD7-9F4D-B963-BFEA836918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4228" y="238474"/>
            <a:ext cx="10370191" cy="1189820"/>
          </a:xfrm>
        </p:spPr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A3FC7-8A50-DFAB-1FA5-38C6B3E467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BADM 504 Philosophy of Science and Business Administration, 12/04/2023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83573-60F8-A42C-24CB-CCD9C9E7B8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E08921-5CDC-A5A1-D62B-D4308016B40F}"/>
              </a:ext>
            </a:extLst>
          </p:cNvPr>
          <p:cNvSpPr txBox="1"/>
          <p:nvPr/>
        </p:nvSpPr>
        <p:spPr>
          <a:xfrm>
            <a:off x="457200" y="1720840"/>
            <a:ext cx="110662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/>
              <a:t>Introduction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/>
              <a:t>Selection Criteria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/>
              <a:t>Analysis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/>
              <a:t>Systematic Review - Summary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/>
              <a:t>Opportunities for Further Research</a:t>
            </a:r>
          </a:p>
        </p:txBody>
      </p:sp>
    </p:spTree>
    <p:extLst>
      <p:ext uri="{BB962C8B-B14F-4D97-AF65-F5344CB8AC3E}">
        <p14:creationId xmlns:p14="http://schemas.microsoft.com/office/powerpoint/2010/main" val="2407266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7081B1-EFD7-9F4D-B963-BFEA836918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4228" y="238474"/>
            <a:ext cx="10370191" cy="1189820"/>
          </a:xfrm>
        </p:spPr>
        <p:txBody>
          <a:bodyPr/>
          <a:lstStyle/>
          <a:p>
            <a:r>
              <a:rPr lang="en-US" dirty="0"/>
              <a:t>Opportunities for Further Research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A3FC7-8A50-DFAB-1FA5-38C6B3E467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BADM 504 Philosophy of Science and Business Administration, 12/04/2023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83573-60F8-A42C-24CB-CCD9C9E7B8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E02D2E-4D8B-A4EC-E3AB-60E7B9FC63E8}"/>
              </a:ext>
            </a:extLst>
          </p:cNvPr>
          <p:cNvSpPr txBox="1"/>
          <p:nvPr/>
        </p:nvSpPr>
        <p:spPr>
          <a:xfrm>
            <a:off x="457200" y="1528681"/>
            <a:ext cx="110516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Most of the papers here are survey based, which may result in common methods bias, which creates an opportunity for triangulation with some secondary data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None of the papers here consider regulatory environment, which is another area which can be explored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Effect of transparency and green IT can be explored on outsourcing decisions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Link between green messaging for products and adoption of green practices internally may be studied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22001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093012A0-6E8C-0517-7F23-F52D60C9B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Department/Unit name Placeholder">
            <a:extLst>
              <a:ext uri="{FF2B5EF4-FFF2-40B4-BE49-F238E27FC236}">
                <a16:creationId xmlns:a16="http://schemas.microsoft.com/office/drawing/2014/main" id="{60B26434-C67A-9A3E-7BEB-CE6B0B8B6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BADM 504 Philosophy of Science and Business Administration, 12/04/2023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1B9F619D-221F-4762-6B7D-22F159730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052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7081B1-EFD7-9F4D-B963-BFEA836918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4228" y="238474"/>
            <a:ext cx="10370191" cy="118982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A3FC7-8A50-DFAB-1FA5-38C6B3E467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BADM 504 Philosophy of Science and Business Administration, 12/04/2023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83573-60F8-A42C-24CB-CCD9C9E7B8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E08921-5CDC-A5A1-D62B-D4308016B40F}"/>
              </a:ext>
            </a:extLst>
          </p:cNvPr>
          <p:cNvSpPr txBox="1"/>
          <p:nvPr/>
        </p:nvSpPr>
        <p:spPr>
          <a:xfrm>
            <a:off x="457200" y="1519126"/>
            <a:ext cx="11066206" cy="471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Ainin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S., Naqshbandi, M. M., &amp;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Dezdar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S. (2016). Impact of adoption of Green IT practices on organizational performance.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Quality &amp; Quantity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50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(5), 1929–1948. https://doi.org/10.1007/s11135-015-0244-7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Ajamieh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A., Benitez, J.,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Braojos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J., &amp;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Gelhard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C. (2016). IT infrastructure and competitive aggressiveness in explaining and predicting performance.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Journal Of Business Research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69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(10), 4667–4674. https://doi.org/10.1016/j.jbusres.2016.03.056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Anthony Jr., B. (2019). Green information system integration for environmental performance in organizations: An extension of belief-action-outcome framework and natural resource-based view theory.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Benchmarking-An International Journal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26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(3), 1033–1062. https://doi.org/10.1108/BIJ-05-2018-0142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Anthony Jr., B. (2020). Examining the role of green IT/IS innovation in collaborative enterprise-implications in an emerging economy.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Technology In Society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62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. https://doi.org/10.1016/j.techsoc.2020.101301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Bag, S., Gupta, S., Kumar, S., &amp; Sivarajah, U. (2021). Role of technological dimensions of green supply chain management practices on firm performance.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Journal Of Enterprise Information Management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34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(1, SI), 1–27. https://doi.org/10.1108/JEIM-10-2019-0324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Bellamy, M. A.,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Dhanorkar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S., &amp; Subramanian, R. (2020). Administrative environmental innovations, supply network structure, and environmental disclosure.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Journal Of Operations Management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66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(7–8, SI), 895–932. https://doi.org/10.1002/joom.1114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Bengtsson, F., &amp;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Agerfalk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P. J. (2011). Information technology as a change actant in sustainability innovation: Insights from Uppsala.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Journal Of Strategic Information Systems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20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(1, SI), 96–112. https://doi.org/10.1016/j.jsis.2010.09.007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Benites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-Lazaro, L. L.,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Giatti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L., &amp;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Giarolla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A. (2018). Sustainability and governance of sugarcane ethanol companies in Brazil: Topic modeling analysis of CSR reporting.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Journal Of Cleaner Production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197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(1), 583–591. https://doi.org/10.1016/j.jclepro.2018.06.212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956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7081B1-EFD7-9F4D-B963-BFEA836918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4228" y="238474"/>
            <a:ext cx="10370191" cy="1189820"/>
          </a:xfrm>
        </p:spPr>
        <p:txBody>
          <a:bodyPr/>
          <a:lstStyle/>
          <a:p>
            <a:r>
              <a:rPr lang="en-US" dirty="0"/>
              <a:t>References (contd.)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A3FC7-8A50-DFAB-1FA5-38C6B3E467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BADM 504 Philosophy of Science and Business Administration, 12/04/2023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83573-60F8-A42C-24CB-CCD9C9E7B8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E08921-5CDC-A5A1-D62B-D4308016B40F}"/>
              </a:ext>
            </a:extLst>
          </p:cNvPr>
          <p:cNvSpPr txBox="1"/>
          <p:nvPr/>
        </p:nvSpPr>
        <p:spPr>
          <a:xfrm>
            <a:off x="457199" y="1519126"/>
            <a:ext cx="11461531" cy="471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Benitez-Amado, J., Nieves Perez-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Arostegui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M., &amp; Tamayo-Torres, J. (2010). INFORMATION TECHNOLOGY-ENABLED INNOVATIVENESS AND GREEN CAPABILITIES.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Journal Of Computer Information Systems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51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(2), 87–96.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Benitez-Amado, J., &amp;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Walczuch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R. M. (2012). Information technology, the organizational capability of proactive corporate environmental strategy and firm performance: a resource-based analysis.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European Journal Of Information Systems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21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(6), 664–679. https://doi.org/10.1057/ejis.2012.14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Benzidia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S.,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Makaoui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N., &amp;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Bentahar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O. (2021). The impact of big data analytics and artificial intelligence on green supply chain process integration and hospital environmental performance.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Technological Forecasting And Social Change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165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. https://doi.org/10.1016/j.techfore.2020.120557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Carberry, E. J., Bharati, P., Levy, D. L., &amp; Chaudhury, A. (2019). Social Movements as Catalysts for Corporate Social Innovation: Environmental Activism and the Adoption of Green Information Systems.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Business &amp; Society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58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(5, SI), 1083–1127. https://doi.org/10.1177/0007650317701674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Chuang, S.-P., &amp; Huang, S.-J. (2018). The Effect of Environmental Corporate Social Responsibility on Environmental Performance and Business Competitiveness: The Mediation of Green Information Technology Capital.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Journal Of Business Ethics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150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(4), 991–1009. https://doi.org/10.1007/s10551-016-3167-x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Chung, C.-J., &amp; Wee, H.-M. (2010). Green-product-design value and information-technology investment on replenishment model with remanufacturing.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International Journal Of Computer Integrated Manufacturing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23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(5), 466–485. https://doi.org/10.1080/09511921003667714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De Lucia, C.,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Pazienza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P., &amp; Bartlett, M. (2020). Does Good ESG Lead to Better Financial Performances by Firms? Machine Learning and Logistic Regression Models of Public Enterprises in Europe.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Sustainability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12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(13). https://doi.org/10.3390/su12135317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El-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Kassar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A.-N., &amp; Singh, S. K. (2019). Green innovation and organizational performance: The influence of big data and the moderating role of management commitment and HR practices.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Technological Forecasting And Social Change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144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483–498. https://doi.org/10.1016/j.techfore.2017.12.016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094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7081B1-EFD7-9F4D-B963-BFEA836918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4228" y="238474"/>
            <a:ext cx="10370191" cy="1189820"/>
          </a:xfrm>
        </p:spPr>
        <p:txBody>
          <a:bodyPr/>
          <a:lstStyle/>
          <a:p>
            <a:r>
              <a:rPr lang="en-US" dirty="0"/>
              <a:t>References (contd.)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A3FC7-8A50-DFAB-1FA5-38C6B3E467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BADM 504 Philosophy of Science and Business Administration, 12/04/2023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83573-60F8-A42C-24CB-CCD9C9E7B8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2ACE8B-4AFA-C163-9E67-7072D81D20C0}"/>
              </a:ext>
            </a:extLst>
          </p:cNvPr>
          <p:cNvSpPr txBox="1"/>
          <p:nvPr/>
        </p:nvSpPr>
        <p:spPr>
          <a:xfrm>
            <a:off x="457199" y="1519126"/>
            <a:ext cx="11461531" cy="448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Fores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B. (2019). Beyond Gathering the `Low-Hanging Fruit’ of Green Technology for Improved Environmental Performance: an Empirical Examination of the Moderating Effects of Proactive Environmental Management and Business Strategies.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Sustainability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11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(22). https://doi.org/10.3390/su11226299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Gholami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R.,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Sulaiman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A. B.,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Ramayah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T., &amp; Molla, A. (2013). Senior managers’ perception on green information systems (IS) adoption and environmental performance: Results from a field survey.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Information &amp; Management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50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(7), 431–438. https://doi.org/10.1016/j.im.2013.01.004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Green Jr., K. W.,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Zelbst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P. J., &amp;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Bhadauria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Vikram S. and Meacham, J. (2012). Do environmental collaboration and monitoring enhance organizational performance?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Industrial Management &amp; Data Systems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112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(1–2), 186–205. https://doi.org/10.1108/02635571211204254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Green Jr., K. W.,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Zelbst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P. J., Meacham, J., &amp;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Bhadauria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V. S. (2012). Green supply chain management practices: impact on performance.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Supply Chain Management-An International Journal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17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(3), 290–305. 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  <a:hlinkClick r:id="rId3"/>
              </a:rPr>
              <a:t>https://doi.org/10.1108/13598541211227126</a:t>
            </a:r>
            <a:endParaRPr lang="en-US" sz="1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Hanelt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A.,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Busse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S., &amp; Kolbe, L. M. (2017). Driving business transformation toward sustainability: exploring the impact of supporting IS on the performance contribution of eco-innovations.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Information Systems Journal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27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(4, SI), 463–502. https://doi.org/10.1111/isj.12130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Hartmann, J., &amp; Germain, R. (2015). Understanding the relationships of integration capabilities, ecological product design, and manufacturing performance.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Journal Of Cleaner Production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92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196–205. https://doi.org/10.1016/j.jclepro.2014.12.079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Hedman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J., &amp; Henningsson, S. (2016). Developing ecological sustainability: a green IS response model.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Information Systems Journal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26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(3), 259–287. https://doi.org/10.1111/isj.12095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Hertel, M., &amp;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Wiesent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J. (2013). Investments in information systems: A contribution towards sustainability.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Information Systems Frontiers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15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(5), 815–829. https://doi.org/10.1007/s10796-013-9417-x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327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7081B1-EFD7-9F4D-B963-BFEA836918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4228" y="238474"/>
            <a:ext cx="10370191" cy="1189820"/>
          </a:xfrm>
        </p:spPr>
        <p:txBody>
          <a:bodyPr/>
          <a:lstStyle/>
          <a:p>
            <a:r>
              <a:rPr lang="en-US" dirty="0"/>
              <a:t>References (contd.)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A3FC7-8A50-DFAB-1FA5-38C6B3E467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BADM 504 Philosophy of Science and Business Administration, 12/04/2023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83573-60F8-A42C-24CB-CCD9C9E7B8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9E501F-797D-8A2E-30FC-72EC5E5578C7}"/>
              </a:ext>
            </a:extLst>
          </p:cNvPr>
          <p:cNvSpPr txBox="1"/>
          <p:nvPr/>
        </p:nvSpPr>
        <p:spPr>
          <a:xfrm>
            <a:off x="457199" y="1519126"/>
            <a:ext cx="11461531" cy="4257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Hu, P. J.-H., Hu, H.-F., Wei, C.-P., &amp; Hsu, P.-F. (2016). Examining Firms’ Green Information Technology Practices: A Hierarchical View of Key Drivers and Their Effects.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Journal Of Management Information Systems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33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(4), 1149–1179. https://doi.org/10.1080/07421222.2016.1267532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Huang, Y.-C., Ding, H.-B., &amp; Kao, M.-R. (2009). Salient stakeholder voices: Family business and green innovation adoption.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Journal Of Management &amp; Organization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15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(3), 309–326. https://doi.org/10.5172/jmo.2009.15.3.309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Koo, C., Chung, N., &amp;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Ryoo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S. Y. (2014). How does ecological responsibility affect manufacturing firms’ environmental and economic performance?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Total Quality Management &amp; Business Excellence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25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(9–10), 1171–1189. https://doi.org/10.1080/14783363.2013.835615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Leal-Millan, A., Luis Roldan, J., Leal-Rodriguez, A. L., &amp; Ortega-Gutierrez, J. (2016). IT and relationship learning in networks as drivers of green innovation and customer capital: evidence from the automobile sector.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Journal Of Knowledge Management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20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(3), 444–464. https://doi.org/10.1108/JKM-05-2015-0203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Lim, M. K., Tseng, M.-L., Tan, K. H., &amp; Bui, T. D. (2017). Knowledge management in sustainable supply chain management: Improving performance through an interpretive structural modelling approach.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Journal Of Cleaner Production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162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806–816. https://doi.org/10.1016/j.jclepro.2017.06.056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Lin, Y.-H., &amp; Chen, Y.-S. (2017). Determinants of green competitive advantage: the roles of green knowledge sharing, green dynamic capabilities, and green service innovation.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Quality &amp; Quantity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51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(4), 1663–1685. https://doi.org/10.1007/s11135-016-0358-6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Marcus, A.,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Malen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J., &amp; Ellis, S. (2013). The Promise and Pitfalls of Venture Capital as an Asset Class for Clean Energy Investment: Research Questions for Organization and Natural Environment Scholars.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Organization &amp; Environment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26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(1), 31–60. https://doi.org/10.1177/1086026612474956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Melville, N. P. (2010). INFORMATION SYSTEMS INNOVATION FOR ENVIRONMENTAL SUSTAINABILITY.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Mis Quarterly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34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(1), 1–21.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417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7081B1-EFD7-9F4D-B963-BFEA836918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4228" y="238474"/>
            <a:ext cx="10370191" cy="1189820"/>
          </a:xfrm>
        </p:spPr>
        <p:txBody>
          <a:bodyPr/>
          <a:lstStyle/>
          <a:p>
            <a:r>
              <a:rPr lang="en-US" dirty="0"/>
              <a:t>References (contd.)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A3FC7-8A50-DFAB-1FA5-38C6B3E467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BADM 504 Philosophy of Science and Business Administration, 12/04/2023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83573-60F8-A42C-24CB-CCD9C9E7B8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9E501F-797D-8A2E-30FC-72EC5E5578C7}"/>
              </a:ext>
            </a:extLst>
          </p:cNvPr>
          <p:cNvSpPr txBox="1"/>
          <p:nvPr/>
        </p:nvSpPr>
        <p:spPr>
          <a:xfrm>
            <a:off x="457199" y="1519126"/>
            <a:ext cx="11461531" cy="4821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Molla, A., &amp;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Abareshi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A. (2012). ORGANIZATIONAL GREEN MOTIVATIONS FOR INFORMATION TECHNOLOGY: EMPIRICAL STUDY.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Journal Of Computer Information Systems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52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(3), 92–102.</a:t>
            </a:r>
          </a:p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Ojo, A. O., &amp;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Fauzi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M. A. (2020). Environmental awareness and leadership commitment as determinants of IT professionals engagement in Green IT practices for environmental performance.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Sustainable Production And Consumption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24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298–307. https://doi.org/10.1016/j.spc.2020.07.017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Ojo, A. O., Tan, C. N.-L., &amp; Alias, M. (2022). Linking green HRM practices to environmental performance through pro-environment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behaviour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in the information technology sector.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Social Responsibility Journal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18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(1), 1–18. https://doi.org/10.1108/SRJ-12-2019-0403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Pitt, L. F., Parent, M.,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Junglas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I., &amp; Chan Anthony and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Spyropoulou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S. (2011). Integrating the smartphone into a sound environmental information systems strategy: Principles, practices and a research agenda.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Journal Of Strategic Information Systems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20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(1, SI), 27–37. https://doi.org/10.1016/j.jsis.2010.09.005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Przychodzen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W., Gomez-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Bezares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F., &amp;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Przychodzen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J. (2018). Green information technologies practices and financial performance - The empirical evidence from German publicly traded companies.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Journal Of Cleaner Production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201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570–579. https://doi.org/10.1016/j.jclepro.2018.08.081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Radu, C., Caron, M.-A., &amp; Arroyo, P. (2020). Integration of carbon and environmental strategies within corporate disclosures.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Journal Of Cleaner Production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244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. https://doi.org/10.1016/j.jclepro.2019.118681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Rieckhof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R., &amp; Guenther, E. (2018). Integrating life cycle assessment and material flow cost accounting to account for resource productivity and economic-environmental performance.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International Journal Of Life Cycle Assessment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23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(7, SI), 1491–1506. https://doi.org/10.1007/s11367-018-1447-7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Ryoo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S. Y., &amp; Koo, C. (2013). Green practices-IS alignment and environmental performance: The mediating effects of coordination.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Information Systems Frontiers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15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(5), 799–814. https://doi.org/10.1007/s10796-013-9422-0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999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7081B1-EFD7-9F4D-B963-BFEA836918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4228" y="238474"/>
            <a:ext cx="10370191" cy="1189820"/>
          </a:xfrm>
        </p:spPr>
        <p:txBody>
          <a:bodyPr/>
          <a:lstStyle/>
          <a:p>
            <a:r>
              <a:rPr lang="en-US" dirty="0"/>
              <a:t>References (contd.)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A3FC7-8A50-DFAB-1FA5-38C6B3E467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BADM 504 Philosophy of Science and Business Administration, 12/04/2023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83573-60F8-A42C-24CB-CCD9C9E7B8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9E501F-797D-8A2E-30FC-72EC5E5578C7}"/>
              </a:ext>
            </a:extLst>
          </p:cNvPr>
          <p:cNvSpPr txBox="1"/>
          <p:nvPr/>
        </p:nvSpPr>
        <p:spPr>
          <a:xfrm>
            <a:off x="457199" y="1519126"/>
            <a:ext cx="11461531" cy="4257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Salo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H. H.,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Suikkanen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J., &amp;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Nissinen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A. (2020). Eco-innovation motivations and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ecodesign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tool implementation in companies in the Nordic textile and information technology sectors.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Business Strategy And The Environment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29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(6), 2654–2667. https://doi.org/10.1002/bse.2527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Schniederjans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D. G., &amp; Hales, D. N. (2016). Cloud computing and its impact on economic and environmental performance: A transaction cost economics perspective.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Decision Support Systems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86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73–82. https://doi.org/10.1016/j.dss.2016.03.009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Shum, K. L., &amp; Watanabe, C. (2007). Photovoltaic deployment strategy in Japan and the USA - an institutional appraisal.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Energy Policy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35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(2), 1186–1195. https://doi.org/10.1016/j.enpol.2006.02.014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Sueyoshi, T., &amp; Wang, D. (2014). Radial and non-radial approaches for environmental assessment by Data Envelopment Analysis: Corporate sustainability and effective investment for technology innovation.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Energy Economics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45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537–551. https://doi.org/10.1016/j.eneco.2014.07.024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Tseng, C.-H., Chang, K.-H., &amp; Chen, H.-W. (2019). Strategic Orientation, Environmental Innovation Capability, and Environmental Sustainability Performance: The Case of Taiwanese Suppliers.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Sustainability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11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(4). 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  <a:hlinkClick r:id="rId3"/>
              </a:rPr>
              <a:t>https://doi.org/10.3390/su11041127</a:t>
            </a:r>
            <a:endParaRPr lang="en-US" sz="1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Wu, G.-C. (2013). The influence of green supply chain integration and environmental uncertainty on green innovation in Taiwan’s IT industry.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Supply Chain Management-An International Journal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18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(5), 539–552. https://doi.org/10.1108/SCM-06-2012-0201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Yang, M. G. (Mark), Hong, P., &amp; Modi, S. B. (2011). Impact of lean manufacturing and environmental management on business performance: An empirical study of manufacturing firms.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International Journal Of Production Economics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129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(2), 251–261. https://doi.org/10.1016/j.ijpe.2010.10.017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95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B38A06-5404-1A01-5A86-451CE5624AA0}"/>
              </a:ext>
            </a:extLst>
          </p:cNvPr>
          <p:cNvSpPr/>
          <p:nvPr/>
        </p:nvSpPr>
        <p:spPr>
          <a:xfrm>
            <a:off x="345688" y="1684730"/>
            <a:ext cx="11177718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7081B1-EFD7-9F4D-B963-BFEA836918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4228" y="238474"/>
            <a:ext cx="10370191" cy="1189820"/>
          </a:xfrm>
        </p:spPr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A3FC7-8A50-DFAB-1FA5-38C6B3E467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BADM 504 Philosophy of Science and Business Administration, 12/04/2023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83573-60F8-A42C-24CB-CCD9C9E7B8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E08921-5CDC-A5A1-D62B-D4308016B40F}"/>
              </a:ext>
            </a:extLst>
          </p:cNvPr>
          <p:cNvSpPr txBox="1"/>
          <p:nvPr/>
        </p:nvSpPr>
        <p:spPr>
          <a:xfrm>
            <a:off x="457200" y="1720840"/>
            <a:ext cx="110662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/>
              <a:t>Introduction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Selection Criteria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Analysis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Systematic Review - Summary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Opportunities for Further Research</a:t>
            </a:r>
          </a:p>
        </p:txBody>
      </p:sp>
    </p:spTree>
    <p:extLst>
      <p:ext uri="{BB962C8B-B14F-4D97-AF65-F5344CB8AC3E}">
        <p14:creationId xmlns:p14="http://schemas.microsoft.com/office/powerpoint/2010/main" val="762634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7081B1-EFD7-9F4D-B963-BFEA836918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4228" y="238474"/>
            <a:ext cx="10370191" cy="1189820"/>
          </a:xfrm>
        </p:spPr>
        <p:txBody>
          <a:bodyPr/>
          <a:lstStyle/>
          <a:p>
            <a:r>
              <a:rPr lang="en-US" dirty="0"/>
              <a:t>What is Sustainability?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A3FC7-8A50-DFAB-1FA5-38C6B3E467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BADM 504 Philosophy of Science and Business Administration, 12/04/2023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83573-60F8-A42C-24CB-CCD9C9E7B8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043AB7-8EE7-A082-9AF5-3424B6282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262" y="1428294"/>
            <a:ext cx="7561476" cy="46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542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7081B1-EFD7-9F4D-B963-BFEA836918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4228" y="238474"/>
            <a:ext cx="10370191" cy="1189820"/>
          </a:xfrm>
        </p:spPr>
        <p:txBody>
          <a:bodyPr/>
          <a:lstStyle/>
          <a:p>
            <a:r>
              <a:rPr lang="en-US" dirty="0"/>
              <a:t>Why Environmental Sustainability?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A3FC7-8A50-DFAB-1FA5-38C6B3E467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BADM 504 Philosophy of Science and Business Administration, 12/04/2023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83573-60F8-A42C-24CB-CCD9C9E7B8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E02D2E-4D8B-A4EC-E3AB-60E7B9FC63E8}"/>
              </a:ext>
            </a:extLst>
          </p:cNvPr>
          <p:cNvSpPr txBox="1"/>
          <p:nvPr/>
        </p:nvSpPr>
        <p:spPr>
          <a:xfrm>
            <a:off x="457200" y="1528681"/>
            <a:ext cx="69145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Worldwide research focus on environmental sustainability in past decades due to increased public awareness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Increased availability of data given adoption of Information Technology in the industry,  characterized by Industry 4.0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NGOs such as Carbon Disclosure Project (CDP) making sustainability disclosures available to researchers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20CD39-001B-4408-7403-38E575AEC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761" y="2323760"/>
            <a:ext cx="4726718" cy="287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93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B38A06-5404-1A01-5A86-451CE5624AA0}"/>
              </a:ext>
            </a:extLst>
          </p:cNvPr>
          <p:cNvSpPr/>
          <p:nvPr/>
        </p:nvSpPr>
        <p:spPr>
          <a:xfrm>
            <a:off x="345688" y="2409941"/>
            <a:ext cx="11177718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7081B1-EFD7-9F4D-B963-BFEA836918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4228" y="238474"/>
            <a:ext cx="10370191" cy="1189820"/>
          </a:xfrm>
        </p:spPr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A3FC7-8A50-DFAB-1FA5-38C6B3E467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BADM 504 Philosophy of Science and Business Administration, 12/04/2023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83573-60F8-A42C-24CB-CCD9C9E7B8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E08921-5CDC-A5A1-D62B-D4308016B40F}"/>
              </a:ext>
            </a:extLst>
          </p:cNvPr>
          <p:cNvSpPr txBox="1"/>
          <p:nvPr/>
        </p:nvSpPr>
        <p:spPr>
          <a:xfrm>
            <a:off x="457200" y="1720840"/>
            <a:ext cx="110662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/>
              <a:t>Selection Criteria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Analysis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Systematic Review - Summary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Opportunities for Further Research</a:t>
            </a:r>
          </a:p>
        </p:txBody>
      </p:sp>
    </p:spTree>
    <p:extLst>
      <p:ext uri="{BB962C8B-B14F-4D97-AF65-F5344CB8AC3E}">
        <p14:creationId xmlns:p14="http://schemas.microsoft.com/office/powerpoint/2010/main" val="1789844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7081B1-EFD7-9F4D-B963-BFEA836918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4228" y="238474"/>
            <a:ext cx="10370191" cy="1189820"/>
          </a:xfrm>
        </p:spPr>
        <p:txBody>
          <a:bodyPr/>
          <a:lstStyle/>
          <a:p>
            <a:r>
              <a:rPr lang="en-US" dirty="0"/>
              <a:t>Algorithm For selection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A3FC7-8A50-DFAB-1FA5-38C6B3E467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BADM 504 Philosophy of Science and Business Administration, 12/04/2023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83573-60F8-A42C-24CB-CCD9C9E7B8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E02D2E-4D8B-A4EC-E3AB-60E7B9FC63E8}"/>
              </a:ext>
            </a:extLst>
          </p:cNvPr>
          <p:cNvSpPr txBox="1"/>
          <p:nvPr/>
        </p:nvSpPr>
        <p:spPr>
          <a:xfrm>
            <a:off x="457200" y="1531370"/>
            <a:ext cx="1106620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/>
              <a:t>Database: Web of Science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/>
              <a:t>Articles with 20 or more citations fulfilling the following criteria: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500" dirty="0"/>
          </a:p>
          <a:p>
            <a:pPr marL="800100" lvl="1" indent="-342900">
              <a:buSzPct val="70000"/>
              <a:buFont typeface="Courier New" panose="02070309020205020404" pitchFamily="49" charset="0"/>
              <a:buChar char="o"/>
            </a:pPr>
            <a:r>
              <a:rPr lang="en-US" sz="2200" dirty="0"/>
              <a:t>Topic (title, abstract and keywords) must contain </a:t>
            </a:r>
            <a:r>
              <a:rPr lang="en-US" sz="2200" u="sng" dirty="0"/>
              <a:t>ALL</a:t>
            </a:r>
            <a:r>
              <a:rPr lang="en-US" sz="2200" dirty="0"/>
              <a:t> the following</a:t>
            </a:r>
          </a:p>
          <a:p>
            <a:pPr marL="1257300" lvl="2" indent="-342900">
              <a:buSzPct val="70000"/>
              <a:buFont typeface="Courier New" panose="02070309020205020404" pitchFamily="49" charset="0"/>
              <a:buChar char="o"/>
            </a:pPr>
            <a:r>
              <a:rPr lang="en-US" sz="2000" i="1" dirty="0"/>
              <a:t>“</a:t>
            </a:r>
            <a:r>
              <a:rPr lang="en-US" sz="2000" i="1" dirty="0" err="1"/>
              <a:t>sustainab</a:t>
            </a:r>
            <a:r>
              <a:rPr lang="en-US" sz="2000" i="1" dirty="0"/>
              <a:t>-</a:t>
            </a:r>
            <a:r>
              <a:rPr lang="en-US" sz="2000" dirty="0"/>
              <a:t>” or </a:t>
            </a:r>
            <a:r>
              <a:rPr lang="en-US" sz="2000" i="1" dirty="0"/>
              <a:t>“environment-”</a:t>
            </a:r>
          </a:p>
          <a:p>
            <a:pPr marL="1257300" lvl="2" indent="-342900">
              <a:buSzPct val="70000"/>
              <a:buFont typeface="Courier New" panose="02070309020205020404" pitchFamily="49" charset="0"/>
              <a:buChar char="o"/>
            </a:pPr>
            <a:r>
              <a:rPr lang="en-US" sz="2000" i="1" dirty="0"/>
              <a:t>“climate change” </a:t>
            </a:r>
            <a:r>
              <a:rPr lang="en-US" sz="2000" dirty="0"/>
              <a:t>or</a:t>
            </a:r>
            <a:r>
              <a:rPr lang="en-US" sz="2000" i="1" dirty="0"/>
              <a:t> “natural environment” </a:t>
            </a:r>
            <a:r>
              <a:rPr lang="en-US" sz="2000" dirty="0"/>
              <a:t>or</a:t>
            </a:r>
            <a:r>
              <a:rPr lang="en-US" sz="2000" i="1" dirty="0"/>
              <a:t> “green”</a:t>
            </a:r>
          </a:p>
          <a:p>
            <a:pPr marL="1257300" lvl="2" indent="-342900">
              <a:buSzPct val="70000"/>
              <a:buFont typeface="Courier New" panose="02070309020205020404" pitchFamily="49" charset="0"/>
              <a:buChar char="o"/>
            </a:pPr>
            <a:r>
              <a:rPr lang="en-US" sz="2000" i="1" dirty="0"/>
              <a:t>“corporate” of “firm” </a:t>
            </a:r>
            <a:r>
              <a:rPr lang="en-US" sz="2000" dirty="0"/>
              <a:t>or</a:t>
            </a:r>
            <a:r>
              <a:rPr lang="en-US" sz="2000" i="1" dirty="0"/>
              <a:t> “company” or “industry” </a:t>
            </a:r>
            <a:r>
              <a:rPr lang="en-US" sz="2000" dirty="0"/>
              <a:t>or</a:t>
            </a:r>
            <a:r>
              <a:rPr lang="en-US" sz="2000" i="1" dirty="0"/>
              <a:t> “business” </a:t>
            </a:r>
            <a:r>
              <a:rPr lang="en-US" sz="2000" dirty="0"/>
              <a:t>or</a:t>
            </a:r>
            <a:r>
              <a:rPr lang="en-US" sz="2000" i="1" dirty="0"/>
              <a:t> “manager-” </a:t>
            </a:r>
            <a:r>
              <a:rPr lang="en-US" sz="2000" dirty="0"/>
              <a:t>or</a:t>
            </a:r>
            <a:r>
              <a:rPr lang="en-US" sz="2000" i="1" dirty="0"/>
              <a:t> “organization-”</a:t>
            </a:r>
          </a:p>
          <a:p>
            <a:pPr marL="1257300" lvl="2" indent="-342900">
              <a:buSzPct val="70000"/>
              <a:buFont typeface="Courier New" panose="02070309020205020404" pitchFamily="49" charset="0"/>
              <a:buChar char="o"/>
            </a:pPr>
            <a:r>
              <a:rPr lang="en-US" sz="2000" i="1" dirty="0"/>
              <a:t>“information technology” </a:t>
            </a:r>
            <a:r>
              <a:rPr lang="en-US" sz="2000" dirty="0"/>
              <a:t>or</a:t>
            </a:r>
            <a:r>
              <a:rPr lang="en-US" sz="2000" i="1" dirty="0"/>
              <a:t> “information systems” </a:t>
            </a:r>
            <a:r>
              <a:rPr lang="en-US" sz="2000" dirty="0"/>
              <a:t>or</a:t>
            </a:r>
            <a:r>
              <a:rPr lang="en-US" sz="2000" i="1" dirty="0"/>
              <a:t> “machine learning” </a:t>
            </a:r>
            <a:r>
              <a:rPr lang="en-US" sz="2000" dirty="0"/>
              <a:t>or</a:t>
            </a:r>
            <a:r>
              <a:rPr lang="en-US" sz="2000" i="1" dirty="0"/>
              <a:t> “artificial intelligence”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800100" lvl="1" indent="-342900">
              <a:buSzPct val="70000"/>
              <a:buFont typeface="Courier New" panose="02070309020205020404" pitchFamily="49" charset="0"/>
              <a:buChar char="o"/>
            </a:pPr>
            <a:r>
              <a:rPr lang="en-US" sz="2200" dirty="0"/>
              <a:t>Title must contain </a:t>
            </a:r>
          </a:p>
          <a:p>
            <a:pPr marL="1257300" lvl="2" indent="-342900">
              <a:buSzPct val="70000"/>
              <a:buFont typeface="Courier New" panose="02070309020205020404" pitchFamily="49" charset="0"/>
              <a:buChar char="o"/>
            </a:pPr>
            <a:r>
              <a:rPr lang="en-US" sz="2000" i="1" dirty="0"/>
              <a:t>"attention" </a:t>
            </a:r>
            <a:r>
              <a:rPr lang="en-US" sz="2000" dirty="0"/>
              <a:t>or</a:t>
            </a:r>
            <a:r>
              <a:rPr lang="en-US" sz="2000" i="1" dirty="0"/>
              <a:t> "response" </a:t>
            </a:r>
            <a:r>
              <a:rPr lang="en-US" sz="2000" dirty="0"/>
              <a:t>or</a:t>
            </a:r>
            <a:r>
              <a:rPr lang="en-US" sz="2000" i="1" dirty="0"/>
              <a:t> "invest-" </a:t>
            </a:r>
            <a:r>
              <a:rPr lang="en-US" sz="2000" dirty="0"/>
              <a:t>or</a:t>
            </a:r>
            <a:r>
              <a:rPr lang="en-US" sz="2000" i="1" dirty="0"/>
              <a:t> "performance" </a:t>
            </a:r>
            <a:r>
              <a:rPr lang="en-US" sz="2000" dirty="0"/>
              <a:t>or</a:t>
            </a:r>
            <a:r>
              <a:rPr lang="en-US" sz="2000" i="1" dirty="0"/>
              <a:t> "strategy" </a:t>
            </a:r>
            <a:r>
              <a:rPr lang="en-US" sz="2000" dirty="0"/>
              <a:t>or</a:t>
            </a:r>
            <a:r>
              <a:rPr lang="en-US" sz="2000" i="1" dirty="0"/>
              <a:t> "report" </a:t>
            </a:r>
            <a:r>
              <a:rPr lang="en-US" sz="2000" dirty="0"/>
              <a:t>or</a:t>
            </a:r>
            <a:r>
              <a:rPr lang="en-US" sz="2000" i="1" dirty="0"/>
              <a:t> "</a:t>
            </a:r>
            <a:r>
              <a:rPr lang="en-US" sz="2000" i="1" dirty="0" err="1"/>
              <a:t>disclos</a:t>
            </a:r>
            <a:r>
              <a:rPr lang="en-US" sz="2000" i="1" dirty="0"/>
              <a:t>-" </a:t>
            </a:r>
            <a:r>
              <a:rPr lang="en-US" sz="2000" dirty="0"/>
              <a:t>or</a:t>
            </a:r>
            <a:r>
              <a:rPr lang="en-US" sz="2000" i="1" dirty="0"/>
              <a:t> "driver" </a:t>
            </a:r>
            <a:r>
              <a:rPr lang="en-US" sz="2000" dirty="0"/>
              <a:t>or</a:t>
            </a:r>
            <a:r>
              <a:rPr lang="en-US" sz="2000" i="1" dirty="0"/>
              <a:t> "motivation" </a:t>
            </a:r>
            <a:r>
              <a:rPr lang="en-US" sz="2000" dirty="0"/>
              <a:t>or</a:t>
            </a:r>
            <a:r>
              <a:rPr lang="en-US" sz="2000" i="1" dirty="0"/>
              <a:t> "barrier" </a:t>
            </a:r>
            <a:r>
              <a:rPr lang="en-US" sz="2000" dirty="0"/>
              <a:t>or</a:t>
            </a:r>
            <a:r>
              <a:rPr lang="en-US" sz="2000" i="1" dirty="0"/>
              <a:t> "</a:t>
            </a:r>
            <a:r>
              <a:rPr lang="en-US" sz="2000" i="1" dirty="0" err="1"/>
              <a:t>innovat</a:t>
            </a:r>
            <a:r>
              <a:rPr lang="en-US" sz="2000" i="1" dirty="0"/>
              <a:t>-" </a:t>
            </a:r>
            <a:r>
              <a:rPr lang="en-US" sz="2000" dirty="0"/>
              <a:t>or</a:t>
            </a:r>
            <a:r>
              <a:rPr lang="en-US" sz="2000" i="1" dirty="0"/>
              <a:t> "</a:t>
            </a:r>
            <a:r>
              <a:rPr lang="en-US" sz="2000" i="1" dirty="0" err="1"/>
              <a:t>determin</a:t>
            </a:r>
            <a:r>
              <a:rPr lang="en-US" sz="2000" i="1" dirty="0"/>
              <a:t>-"</a:t>
            </a:r>
          </a:p>
          <a:p>
            <a:pPr marL="800100" lvl="1" indent="-342900">
              <a:buSzPct val="70000"/>
              <a:buFont typeface="Courier New" panose="02070309020205020404" pitchFamily="49" charset="0"/>
              <a:buChar char="o"/>
            </a:pPr>
            <a:endParaRPr lang="en-US" sz="500" i="1" dirty="0"/>
          </a:p>
          <a:p>
            <a:pPr marL="800100" lvl="1" indent="-342900">
              <a:buSzPct val="70000"/>
              <a:buFont typeface="Courier New" panose="02070309020205020404" pitchFamily="49" charset="0"/>
              <a:buChar char="o"/>
            </a:pPr>
            <a:r>
              <a:rPr lang="en-US" sz="2200" dirty="0"/>
              <a:t>Excluded the emerging markets – China, India, Pakistan, Indonesia, Vietnam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4948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B38A06-5404-1A01-5A86-451CE5624AA0}"/>
              </a:ext>
            </a:extLst>
          </p:cNvPr>
          <p:cNvSpPr/>
          <p:nvPr/>
        </p:nvSpPr>
        <p:spPr>
          <a:xfrm>
            <a:off x="345688" y="3166688"/>
            <a:ext cx="11177718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7081B1-EFD7-9F4D-B963-BFEA836918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4228" y="238474"/>
            <a:ext cx="10370191" cy="1189820"/>
          </a:xfrm>
        </p:spPr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A3FC7-8A50-DFAB-1FA5-38C6B3E467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BADM 504 Philosophy of Science and Business Administration, 12/04/2023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83573-60F8-A42C-24CB-CCD9C9E7B8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E08921-5CDC-A5A1-D62B-D4308016B40F}"/>
              </a:ext>
            </a:extLst>
          </p:cNvPr>
          <p:cNvSpPr txBox="1"/>
          <p:nvPr/>
        </p:nvSpPr>
        <p:spPr>
          <a:xfrm>
            <a:off x="457200" y="1720840"/>
            <a:ext cx="110662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Selection Criteria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/>
              <a:t>Analysis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Systematic Review - Summary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Opportunities for Further Research</a:t>
            </a:r>
          </a:p>
        </p:txBody>
      </p:sp>
    </p:spTree>
    <p:extLst>
      <p:ext uri="{BB962C8B-B14F-4D97-AF65-F5344CB8AC3E}">
        <p14:creationId xmlns:p14="http://schemas.microsoft.com/office/powerpoint/2010/main" val="3999117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7081B1-EFD7-9F4D-B963-BFEA836918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4228" y="238474"/>
            <a:ext cx="10370191" cy="1189820"/>
          </a:xfrm>
        </p:spPr>
        <p:txBody>
          <a:bodyPr/>
          <a:lstStyle/>
          <a:p>
            <a:r>
              <a:rPr lang="en-US" dirty="0"/>
              <a:t>Articles by Journals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A3FC7-8A50-DFAB-1FA5-38C6B3E467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BADM 504 Philosophy of Science and Business Administration, 12/04/2023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83573-60F8-A42C-24CB-CCD9C9E7B8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F0B8C51-A7BA-7A2E-AB1F-7841CEA628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746464"/>
              </p:ext>
            </p:extLst>
          </p:nvPr>
        </p:nvGraphicFramePr>
        <p:xfrm>
          <a:off x="254524" y="1527140"/>
          <a:ext cx="11516413" cy="4666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214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MB PPT ORANGE">
      <a:dk1>
        <a:srgbClr val="000000"/>
      </a:dk1>
      <a:lt1>
        <a:srgbClr val="FFFFFF"/>
      </a:lt1>
      <a:dk2>
        <a:srgbClr val="13294B"/>
      </a:dk2>
      <a:lt2>
        <a:srgbClr val="FF5F05"/>
      </a:lt2>
      <a:accent1>
        <a:srgbClr val="0071CE"/>
      </a:accent1>
      <a:accent2>
        <a:srgbClr val="FCB316"/>
      </a:accent2>
      <a:accent3>
        <a:srgbClr val="007E8E"/>
      </a:accent3>
      <a:accent4>
        <a:srgbClr val="006230"/>
      </a:accent4>
      <a:accent5>
        <a:srgbClr val="5C0E41"/>
      </a:accent5>
      <a:accent6>
        <a:srgbClr val="7D3E13"/>
      </a:accent6>
      <a:hlink>
        <a:srgbClr val="C84113"/>
      </a:hlink>
      <a:folHlink>
        <a:srgbClr val="2159A6"/>
      </a:folHlink>
    </a:clrScheme>
    <a:fontScheme name="SMB PPT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B PowerPoint Template V4" id="{B3CBA2D6-773F-894A-97CE-392945FF435E}" vid="{C086EF9A-8907-304D-A9A1-B52FE47F1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10728</TotalTime>
  <Words>3817</Words>
  <Application>Microsoft Office PowerPoint</Application>
  <PresentationFormat>Widescreen</PresentationFormat>
  <Paragraphs>275</Paragraphs>
  <Slides>27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Balto</vt:lpstr>
      <vt:lpstr>Calibri</vt:lpstr>
      <vt:lpstr>Courier New</vt:lpstr>
      <vt:lpstr>Source Sans Pro</vt:lpstr>
      <vt:lpstr>Source Sans Pro SemiBold</vt:lpstr>
      <vt:lpstr>Wingdings</vt:lpstr>
      <vt:lpstr>Office Theme</vt:lpstr>
      <vt:lpstr>A Systematic Review of the Research on Information Systems in Environmental Sustainability context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Lin, Bryan</dc:creator>
  <cp:lastModifiedBy>Mahoney, Joseph T</cp:lastModifiedBy>
  <cp:revision>76</cp:revision>
  <cp:lastPrinted>2023-12-03T21:41:38Z</cp:lastPrinted>
  <dcterms:created xsi:type="dcterms:W3CDTF">2022-06-14T14:37:32Z</dcterms:created>
  <dcterms:modified xsi:type="dcterms:W3CDTF">2023-12-03T21:41:43Z</dcterms:modified>
</cp:coreProperties>
</file>